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90" r:id="rId2"/>
    <p:sldMasterId id="2147483694" r:id="rId3"/>
  </p:sldMasterIdLst>
  <p:notesMasterIdLst>
    <p:notesMasterId r:id="rId49"/>
  </p:notesMasterIdLst>
  <p:handoutMasterIdLst>
    <p:handoutMasterId r:id="rId50"/>
  </p:handoutMasterIdLst>
  <p:sldIdLst>
    <p:sldId id="471" r:id="rId4"/>
    <p:sldId id="472" r:id="rId5"/>
    <p:sldId id="474" r:id="rId6"/>
    <p:sldId id="475" r:id="rId7"/>
    <p:sldId id="476" r:id="rId8"/>
    <p:sldId id="477" r:id="rId9"/>
    <p:sldId id="478" r:id="rId10"/>
    <p:sldId id="479" r:id="rId11"/>
    <p:sldId id="480" r:id="rId12"/>
    <p:sldId id="481" r:id="rId13"/>
    <p:sldId id="482" r:id="rId14"/>
    <p:sldId id="483" r:id="rId15"/>
    <p:sldId id="484" r:id="rId16"/>
    <p:sldId id="485" r:id="rId17"/>
    <p:sldId id="486" r:id="rId18"/>
    <p:sldId id="487" r:id="rId19"/>
    <p:sldId id="488" r:id="rId20"/>
    <p:sldId id="489" r:id="rId21"/>
    <p:sldId id="490" r:id="rId22"/>
    <p:sldId id="491" r:id="rId23"/>
    <p:sldId id="492" r:id="rId24"/>
    <p:sldId id="493" r:id="rId25"/>
    <p:sldId id="494" r:id="rId26"/>
    <p:sldId id="495" r:id="rId27"/>
    <p:sldId id="496" r:id="rId28"/>
    <p:sldId id="497" r:id="rId29"/>
    <p:sldId id="498" r:id="rId30"/>
    <p:sldId id="499" r:id="rId31"/>
    <p:sldId id="500" r:id="rId32"/>
    <p:sldId id="501" r:id="rId33"/>
    <p:sldId id="502" r:id="rId34"/>
    <p:sldId id="503" r:id="rId35"/>
    <p:sldId id="504" r:id="rId36"/>
    <p:sldId id="505" r:id="rId37"/>
    <p:sldId id="506" r:id="rId38"/>
    <p:sldId id="507" r:id="rId39"/>
    <p:sldId id="508" r:id="rId40"/>
    <p:sldId id="509" r:id="rId41"/>
    <p:sldId id="510" r:id="rId42"/>
    <p:sldId id="511" r:id="rId43"/>
    <p:sldId id="512" r:id="rId44"/>
    <p:sldId id="513" r:id="rId45"/>
    <p:sldId id="514" r:id="rId46"/>
    <p:sldId id="515" r:id="rId47"/>
    <p:sldId id="516" r:id="rId48"/>
  </p:sldIdLst>
  <p:sldSz cx="12192000" cy="6858000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FFFFD"/>
    <a:srgbClr val="FAFAFA"/>
    <a:srgbClr val="F8F8F8"/>
    <a:srgbClr val="B1937F"/>
    <a:srgbClr val="DEDEDE"/>
    <a:srgbClr val="B8243D"/>
    <a:srgbClr val="FFAA00"/>
    <a:srgbClr val="FFEFD5"/>
    <a:srgbClr val="631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12" autoAdjust="0"/>
    <p:restoredTop sz="94660"/>
  </p:normalViewPr>
  <p:slideViewPr>
    <p:cSldViewPr>
      <p:cViewPr varScale="1">
        <p:scale>
          <a:sx n="86" d="100"/>
          <a:sy n="86" d="100"/>
        </p:scale>
        <p:origin x="16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08"/>
    </p:cViewPr>
  </p:sorterViewPr>
  <p:notesViewPr>
    <p:cSldViewPr snapToGrid="0">
      <p:cViewPr varScale="1">
        <p:scale>
          <a:sx n="48" d="100"/>
          <a:sy n="48" d="100"/>
        </p:scale>
        <p:origin x="1828" y="5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tags" Target="tags/tag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C2D54-41E9-4F9B-84F0-DB426FBA1FF0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1FDD3-5682-4A22-B636-E57B566225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760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2B1D4-5CAD-4F8D-8A42-777314ADBB20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EEA95-15FA-454A-B750-D2F7A7125C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24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EA95-15FA-454A-B750-D2F7A7125CA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97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59A7-3243-4C38-BB22-ADB739282BE8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82FEF-A634-48EA-B26A-D00E273EA4BD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41" t="131845" r="108331" b="-39745"/>
          <a:stretch>
            <a:fillRect/>
          </a:stretch>
        </p:blipFill>
        <p:spPr>
          <a:xfrm rot="5400000">
            <a:off x="519051" y="427475"/>
            <a:ext cx="692701" cy="410003"/>
          </a:xfrm>
          <a:custGeom>
            <a:avLst/>
            <a:gdLst>
              <a:gd name="connsiteX0" fmla="*/ 0 w 1993902"/>
              <a:gd name="connsiteY0" fmla="*/ 0 h 1180172"/>
              <a:gd name="connsiteX1" fmla="*/ 1850785 w 1993902"/>
              <a:gd name="connsiteY1" fmla="*/ 0 h 1180172"/>
              <a:gd name="connsiteX2" fmla="*/ 1861313 w 1993902"/>
              <a:gd name="connsiteY2" fmla="*/ 17230 h 1180172"/>
              <a:gd name="connsiteX3" fmla="*/ 1993902 w 1993902"/>
              <a:gd name="connsiteY3" fmla="*/ 537837 h 1180172"/>
              <a:gd name="connsiteX4" fmla="*/ 1806287 w 1993902"/>
              <a:gd name="connsiteY4" fmla="*/ 1148496 h 1180172"/>
              <a:gd name="connsiteX5" fmla="*/ 1782462 w 1993902"/>
              <a:gd name="connsiteY5" fmla="*/ 1180172 h 1180172"/>
              <a:gd name="connsiteX6" fmla="*/ 8240 w 1993902"/>
              <a:gd name="connsiteY6" fmla="*/ 1180172 h 1180172"/>
              <a:gd name="connsiteX7" fmla="*/ 0 w 1993902"/>
              <a:gd name="connsiteY7" fmla="*/ 1169217 h 1180172"/>
              <a:gd name="connsiteX8" fmla="*/ 0 w 1993902"/>
              <a:gd name="connsiteY8" fmla="*/ 0 h 11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2" h="1180172">
                <a:moveTo>
                  <a:pt x="0" y="0"/>
                </a:moveTo>
                <a:lnTo>
                  <a:pt x="1850785" y="0"/>
                </a:lnTo>
                <a:lnTo>
                  <a:pt x="1861313" y="17230"/>
                </a:lnTo>
                <a:cubicBezTo>
                  <a:pt x="1945871" y="171987"/>
                  <a:pt x="1993902" y="349336"/>
                  <a:pt x="1993902" y="537837"/>
                </a:cubicBezTo>
                <a:cubicBezTo>
                  <a:pt x="1993902" y="764039"/>
                  <a:pt x="1924738" y="974180"/>
                  <a:pt x="1806287" y="1148496"/>
                </a:cubicBezTo>
                <a:lnTo>
                  <a:pt x="1782462" y="1180172"/>
                </a:lnTo>
                <a:lnTo>
                  <a:pt x="8240" y="1180172"/>
                </a:lnTo>
                <a:lnTo>
                  <a:pt x="0" y="116921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íṧļiḓé"/>
          <p:cNvSpPr/>
          <p:nvPr userDrawn="1"/>
        </p:nvSpPr>
        <p:spPr>
          <a:xfrm>
            <a:off x="5221718" y="1602668"/>
            <a:ext cx="1748578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9AE33-E62E-49B7-AC0B-0504C9981B63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  <p:sp>
        <p:nvSpPr>
          <p:cNvPr id="13" name="ïSḷïḓe"/>
          <p:cNvSpPr/>
          <p:nvPr userDrawn="1"/>
        </p:nvSpPr>
        <p:spPr>
          <a:xfrm>
            <a:off x="3150604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4" name="ïṣļiḑê"/>
          <p:cNvSpPr/>
          <p:nvPr userDrawn="1"/>
        </p:nvSpPr>
        <p:spPr>
          <a:xfrm>
            <a:off x="7292820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ïṣlîḑe"/>
          <p:cNvSpPr/>
          <p:nvPr userDrawn="1"/>
        </p:nvSpPr>
        <p:spPr>
          <a:xfrm>
            <a:off x="9363928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6" name="îšḻïḋe"/>
          <p:cNvSpPr/>
          <p:nvPr userDrawn="1"/>
        </p:nvSpPr>
        <p:spPr>
          <a:xfrm>
            <a:off x="1079496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1079500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8"/>
          <p:cNvSpPr>
            <a:spLocks noGrp="1"/>
          </p:cNvSpPr>
          <p:nvPr>
            <p:ph type="pic" sz="quarter" idx="14"/>
          </p:nvPr>
        </p:nvSpPr>
        <p:spPr>
          <a:xfrm>
            <a:off x="3150975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8"/>
          <p:cNvSpPr>
            <a:spLocks noGrp="1"/>
          </p:cNvSpPr>
          <p:nvPr>
            <p:ph type="pic" sz="quarter" idx="15"/>
          </p:nvPr>
        </p:nvSpPr>
        <p:spPr>
          <a:xfrm>
            <a:off x="7291336" y="1602669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9360214" y="1602669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8"/>
          <p:cNvSpPr>
            <a:spLocks noGrp="1"/>
          </p:cNvSpPr>
          <p:nvPr>
            <p:ph type="pic" sz="quarter" idx="17"/>
          </p:nvPr>
        </p:nvSpPr>
        <p:spPr>
          <a:xfrm>
            <a:off x="5222081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42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9500" y="-9525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F437-3CD5-4678-BD84-6B872B0DA1BF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984000" y="1348770"/>
            <a:ext cx="4537075" cy="4706937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02470-19B5-4E61-AC09-C20465289DBC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47700" y="1385146"/>
            <a:ext cx="4699000" cy="215391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6845300" y="4148413"/>
            <a:ext cx="4699000" cy="2160587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6BED-AFC0-4CF7-ADDA-EBCE89A383CB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660400" y="2133000"/>
            <a:ext cx="5086502" cy="3599678"/>
          </a:xfrm>
          <a:custGeom>
            <a:avLst/>
            <a:gdLst>
              <a:gd name="connsiteX0" fmla="*/ 2330500 w 4680000"/>
              <a:gd name="connsiteY0" fmla="*/ 0 h 3312000"/>
              <a:gd name="connsiteX1" fmla="*/ 3584275 w 4680000"/>
              <a:gd name="connsiteY1" fmla="*/ 730115 h 3312000"/>
              <a:gd name="connsiteX2" fmla="*/ 3649592 w 4680000"/>
              <a:gd name="connsiteY2" fmla="*/ 847870 h 3312000"/>
              <a:gd name="connsiteX3" fmla="*/ 3839621 w 4680000"/>
              <a:gd name="connsiteY3" fmla="*/ 847870 h 3312000"/>
              <a:gd name="connsiteX4" fmla="*/ 4680000 w 4680000"/>
              <a:gd name="connsiteY4" fmla="*/ 1688249 h 3312000"/>
              <a:gd name="connsiteX5" fmla="*/ 3839621 w 4680000"/>
              <a:gd name="connsiteY5" fmla="*/ 2528628 h 3312000"/>
              <a:gd name="connsiteX6" fmla="*/ 3613816 w 4680000"/>
              <a:gd name="connsiteY6" fmla="*/ 2528628 h 3312000"/>
              <a:gd name="connsiteX7" fmla="*/ 3584275 w 4680000"/>
              <a:gd name="connsiteY7" fmla="*/ 2581886 h 3312000"/>
              <a:gd name="connsiteX8" fmla="*/ 2330500 w 4680000"/>
              <a:gd name="connsiteY8" fmla="*/ 3312000 h 3312000"/>
              <a:gd name="connsiteX9" fmla="*/ 1076726 w 4680000"/>
              <a:gd name="connsiteY9" fmla="*/ 2581886 h 3312000"/>
              <a:gd name="connsiteX10" fmla="*/ 1047185 w 4680000"/>
              <a:gd name="connsiteY10" fmla="*/ 2528628 h 3312000"/>
              <a:gd name="connsiteX11" fmla="*/ 840379 w 4680000"/>
              <a:gd name="connsiteY11" fmla="*/ 2528628 h 3312000"/>
              <a:gd name="connsiteX12" fmla="*/ 0 w 4680000"/>
              <a:gd name="connsiteY12" fmla="*/ 1688249 h 3312000"/>
              <a:gd name="connsiteX13" fmla="*/ 840379 w 4680000"/>
              <a:gd name="connsiteY13" fmla="*/ 847870 h 3312000"/>
              <a:gd name="connsiteX14" fmla="*/ 1011408 w 4680000"/>
              <a:gd name="connsiteY14" fmla="*/ 847870 h 3312000"/>
              <a:gd name="connsiteX15" fmla="*/ 1076726 w 4680000"/>
              <a:gd name="connsiteY15" fmla="*/ 730115 h 3312000"/>
              <a:gd name="connsiteX16" fmla="*/ 2330500 w 4680000"/>
              <a:gd name="connsiteY16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80000" h="3312000">
                <a:moveTo>
                  <a:pt x="2330500" y="0"/>
                </a:moveTo>
                <a:cubicBezTo>
                  <a:pt x="2852410" y="0"/>
                  <a:pt x="3312557" y="289616"/>
                  <a:pt x="3584275" y="730115"/>
                </a:cubicBezTo>
                <a:lnTo>
                  <a:pt x="3649592" y="847870"/>
                </a:lnTo>
                <a:lnTo>
                  <a:pt x="3839621" y="847870"/>
                </a:lnTo>
                <a:cubicBezTo>
                  <a:pt x="4303750" y="847870"/>
                  <a:pt x="4680000" y="1224120"/>
                  <a:pt x="4680000" y="1688249"/>
                </a:cubicBezTo>
                <a:cubicBezTo>
                  <a:pt x="4680000" y="2152378"/>
                  <a:pt x="4303750" y="2528628"/>
                  <a:pt x="3839621" y="2528628"/>
                </a:cubicBezTo>
                <a:lnTo>
                  <a:pt x="3613816" y="2528628"/>
                </a:lnTo>
                <a:lnTo>
                  <a:pt x="3584275" y="2581886"/>
                </a:lnTo>
                <a:cubicBezTo>
                  <a:pt x="3312557" y="3022385"/>
                  <a:pt x="2852410" y="3312000"/>
                  <a:pt x="2330500" y="3312000"/>
                </a:cubicBezTo>
                <a:cubicBezTo>
                  <a:pt x="1808591" y="3312000"/>
                  <a:pt x="1348443" y="3022385"/>
                  <a:pt x="1076726" y="2581886"/>
                </a:cubicBezTo>
                <a:lnTo>
                  <a:pt x="1047185" y="2528628"/>
                </a:lnTo>
                <a:lnTo>
                  <a:pt x="840379" y="2528628"/>
                </a:lnTo>
                <a:cubicBezTo>
                  <a:pt x="376250" y="2528628"/>
                  <a:pt x="0" y="2152378"/>
                  <a:pt x="0" y="1688249"/>
                </a:cubicBezTo>
                <a:cubicBezTo>
                  <a:pt x="0" y="1224120"/>
                  <a:pt x="376250" y="847870"/>
                  <a:pt x="840379" y="847870"/>
                </a:cubicBezTo>
                <a:lnTo>
                  <a:pt x="1011408" y="847870"/>
                </a:lnTo>
                <a:lnTo>
                  <a:pt x="1076726" y="730115"/>
                </a:lnTo>
                <a:cubicBezTo>
                  <a:pt x="1348443" y="289616"/>
                  <a:pt x="1808591" y="0"/>
                  <a:pt x="2330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5BEC-AAB7-4136-8395-728B6E9BF703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1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2"/>
          <p:cNvSpPr>
            <a:spLocks noGrp="1"/>
          </p:cNvSpPr>
          <p:nvPr>
            <p:ph type="pic" sz="quarter" idx="14"/>
          </p:nvPr>
        </p:nvSpPr>
        <p:spPr>
          <a:xfrm>
            <a:off x="47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3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C307A-E1D0-4E5F-9521-7897950F09D3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865188" y="1412875"/>
            <a:ext cx="10487025" cy="2016125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CBDC-171A-4289-A7B7-C5C1908C7928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888501" y="1337353"/>
          <a:ext cx="10416300" cy="5047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3647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3647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893100" y="384721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图片占位符 2"/>
          <p:cNvSpPr>
            <a:spLocks noGrp="1"/>
          </p:cNvSpPr>
          <p:nvPr>
            <p:ph type="pic" sz="quarter" idx="14"/>
          </p:nvPr>
        </p:nvSpPr>
        <p:spPr>
          <a:xfrm>
            <a:off x="6096000" y="384721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9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693300" y="133390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图片占位符 2"/>
          <p:cNvSpPr>
            <a:spLocks noGrp="1"/>
          </p:cNvSpPr>
          <p:nvPr>
            <p:ph type="pic" sz="quarter" idx="16"/>
          </p:nvPr>
        </p:nvSpPr>
        <p:spPr>
          <a:xfrm>
            <a:off x="3490400" y="133390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28A6-4659-4FC5-835A-CA38B0335403}" type="datetime1">
              <a:rPr lang="zh-CN" altLang="en-US" smtClean="0"/>
              <a:t>2020/6/21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EF81-5D27-4797-BA31-C9CD1581CDEA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6420-11EE-4DCD-97D9-484F833C0C23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76C6-F5B5-42E8-9C3F-D24B4A188FE2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41" t="131845" r="108331" b="-39745"/>
          <a:stretch>
            <a:fillRect/>
          </a:stretch>
        </p:blipFill>
        <p:spPr>
          <a:xfrm rot="5400000">
            <a:off x="519051" y="427475"/>
            <a:ext cx="692701" cy="410003"/>
          </a:xfrm>
          <a:custGeom>
            <a:avLst/>
            <a:gdLst>
              <a:gd name="connsiteX0" fmla="*/ 0 w 1993902"/>
              <a:gd name="connsiteY0" fmla="*/ 0 h 1180172"/>
              <a:gd name="connsiteX1" fmla="*/ 1850785 w 1993902"/>
              <a:gd name="connsiteY1" fmla="*/ 0 h 1180172"/>
              <a:gd name="connsiteX2" fmla="*/ 1861313 w 1993902"/>
              <a:gd name="connsiteY2" fmla="*/ 17230 h 1180172"/>
              <a:gd name="connsiteX3" fmla="*/ 1993902 w 1993902"/>
              <a:gd name="connsiteY3" fmla="*/ 537837 h 1180172"/>
              <a:gd name="connsiteX4" fmla="*/ 1806287 w 1993902"/>
              <a:gd name="connsiteY4" fmla="*/ 1148496 h 1180172"/>
              <a:gd name="connsiteX5" fmla="*/ 1782462 w 1993902"/>
              <a:gd name="connsiteY5" fmla="*/ 1180172 h 1180172"/>
              <a:gd name="connsiteX6" fmla="*/ 8240 w 1993902"/>
              <a:gd name="connsiteY6" fmla="*/ 1180172 h 1180172"/>
              <a:gd name="connsiteX7" fmla="*/ 0 w 1993902"/>
              <a:gd name="connsiteY7" fmla="*/ 1169217 h 1180172"/>
              <a:gd name="connsiteX8" fmla="*/ 0 w 1993902"/>
              <a:gd name="connsiteY8" fmla="*/ 0 h 11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2" h="1180172">
                <a:moveTo>
                  <a:pt x="0" y="0"/>
                </a:moveTo>
                <a:lnTo>
                  <a:pt x="1850785" y="0"/>
                </a:lnTo>
                <a:lnTo>
                  <a:pt x="1861313" y="17230"/>
                </a:lnTo>
                <a:cubicBezTo>
                  <a:pt x="1945871" y="171987"/>
                  <a:pt x="1993902" y="349336"/>
                  <a:pt x="1993902" y="537837"/>
                </a:cubicBezTo>
                <a:cubicBezTo>
                  <a:pt x="1993902" y="764039"/>
                  <a:pt x="1924738" y="974180"/>
                  <a:pt x="1806287" y="1148496"/>
                </a:cubicBezTo>
                <a:lnTo>
                  <a:pt x="1782462" y="1180172"/>
                </a:lnTo>
                <a:lnTo>
                  <a:pt x="8240" y="1180172"/>
                </a:lnTo>
                <a:lnTo>
                  <a:pt x="0" y="116921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  <p:sp>
        <p:nvSpPr>
          <p:cNvPr id="17" name="íṥľiḓê"/>
          <p:cNvSpPr/>
          <p:nvPr userDrawn="1"/>
        </p:nvSpPr>
        <p:spPr>
          <a:xfrm>
            <a:off x="1200007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9" name="îṧḷîde"/>
          <p:cNvSpPr/>
          <p:nvPr userDrawn="1"/>
        </p:nvSpPr>
        <p:spPr>
          <a:xfrm>
            <a:off x="3843846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íṥľiḓê"/>
          <p:cNvSpPr/>
          <p:nvPr userDrawn="1"/>
        </p:nvSpPr>
        <p:spPr>
          <a:xfrm>
            <a:off x="6487685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1" name="îşļíďé"/>
          <p:cNvSpPr/>
          <p:nvPr userDrawn="1"/>
        </p:nvSpPr>
        <p:spPr>
          <a:xfrm>
            <a:off x="9131524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2" name="图片占位符 27"/>
          <p:cNvSpPr>
            <a:spLocks noGrp="1"/>
          </p:cNvSpPr>
          <p:nvPr>
            <p:ph type="pic" sz="quarter" idx="13"/>
          </p:nvPr>
        </p:nvSpPr>
        <p:spPr>
          <a:xfrm>
            <a:off x="1200007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图片占位符 28"/>
          <p:cNvSpPr>
            <a:spLocks noGrp="1"/>
          </p:cNvSpPr>
          <p:nvPr>
            <p:ph type="pic" sz="quarter" idx="14"/>
          </p:nvPr>
        </p:nvSpPr>
        <p:spPr>
          <a:xfrm>
            <a:off x="3843846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图片占位符 30"/>
          <p:cNvSpPr>
            <a:spLocks noGrp="1"/>
          </p:cNvSpPr>
          <p:nvPr>
            <p:ph type="pic" sz="quarter" idx="15"/>
          </p:nvPr>
        </p:nvSpPr>
        <p:spPr>
          <a:xfrm>
            <a:off x="6487685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31"/>
          <p:cNvSpPr>
            <a:spLocks noGrp="1"/>
          </p:cNvSpPr>
          <p:nvPr>
            <p:ph type="pic" sz="quarter" idx="16"/>
          </p:nvPr>
        </p:nvSpPr>
        <p:spPr>
          <a:xfrm>
            <a:off x="9131524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9718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4701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7004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9913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7849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66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BC23-DFCA-4ADB-B723-1BF0AE5E6F7F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03CB-AE2B-46B7-9FBD-E9AB8A25DF0B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592F9-8B61-4158-9498-F1A0E25AA045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CF98-EB99-4046-956E-C5961C63E6DD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A144-1ECC-47B3-84F8-B0A91898A30F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71" y="277510"/>
            <a:ext cx="2203682" cy="6340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D99C-F0E1-46E5-8194-C48F10C829D5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658CC-26B5-4ACA-8290-65BB4E4851A2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477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E74C6-1819-4215-ACCE-9EE885241B6D}" type="datetime1">
              <a:rPr lang="zh-CN" altLang="en-US" smtClean="0"/>
              <a:t>2020/6/21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8100" y="6483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011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F2D4F-2241-454B-AF5D-961C997CB3B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88" r:id="rId13"/>
    <p:sldLayoutId id="2147483668" r:id="rId14"/>
    <p:sldLayoutId id="2147483669" r:id="rId15"/>
    <p:sldLayoutId id="2147483671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87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80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78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wm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-16264"/>
            <a:ext cx="12192000" cy="6874264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1" y="-38100"/>
            <a:ext cx="12191999" cy="2387100"/>
          </a:xfrm>
          <a:custGeom>
            <a:avLst/>
            <a:gdLst>
              <a:gd name="connsiteX0" fmla="*/ 0 w 12191999"/>
              <a:gd name="connsiteY0" fmla="*/ 0 h 3467100"/>
              <a:gd name="connsiteX1" fmla="*/ 12191999 w 12191999"/>
              <a:gd name="connsiteY1" fmla="*/ 0 h 3467100"/>
              <a:gd name="connsiteX2" fmla="*/ 12191999 w 12191999"/>
              <a:gd name="connsiteY2" fmla="*/ 2387141 h 3467100"/>
              <a:gd name="connsiteX3" fmla="*/ 11986303 w 12191999"/>
              <a:gd name="connsiteY3" fmla="*/ 2471405 h 3467100"/>
              <a:gd name="connsiteX4" fmla="*/ 6121399 w 12191999"/>
              <a:gd name="connsiteY4" fmla="*/ 3467100 h 3467100"/>
              <a:gd name="connsiteX5" fmla="*/ 256496 w 12191999"/>
              <a:gd name="connsiteY5" fmla="*/ 2471405 h 3467100"/>
              <a:gd name="connsiteX6" fmla="*/ 0 w 12191999"/>
              <a:gd name="connsiteY6" fmla="*/ 2366332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467100">
                <a:moveTo>
                  <a:pt x="0" y="0"/>
                </a:moveTo>
                <a:lnTo>
                  <a:pt x="12191999" y="0"/>
                </a:lnTo>
                <a:lnTo>
                  <a:pt x="12191999" y="2387141"/>
                </a:lnTo>
                <a:lnTo>
                  <a:pt x="11986303" y="2471405"/>
                </a:lnTo>
                <a:cubicBezTo>
                  <a:pt x="10392508" y="3093437"/>
                  <a:pt x="8349226" y="3467100"/>
                  <a:pt x="6121399" y="3467100"/>
                </a:cubicBezTo>
                <a:cubicBezTo>
                  <a:pt x="3893572" y="3467100"/>
                  <a:pt x="1850290" y="3093437"/>
                  <a:pt x="256496" y="2471405"/>
                </a:cubicBezTo>
                <a:lnTo>
                  <a:pt x="0" y="2366332"/>
                </a:lnTo>
                <a:close/>
              </a:path>
            </a:pathLst>
          </a:custGeom>
          <a:solidFill>
            <a:srgbClr val="B24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2" b="12558"/>
          <a:stretch>
            <a:fillRect/>
          </a:stretch>
        </p:blipFill>
        <p:spPr>
          <a:xfrm>
            <a:off x="0" y="-38100"/>
            <a:ext cx="12192000" cy="2279750"/>
          </a:xfrm>
          <a:custGeom>
            <a:avLst/>
            <a:gdLst>
              <a:gd name="connsiteX0" fmla="*/ 0 w 12192000"/>
              <a:gd name="connsiteY0" fmla="*/ 0 h 3906851"/>
              <a:gd name="connsiteX1" fmla="*/ 12192000 w 12192000"/>
              <a:gd name="connsiteY1" fmla="*/ 0 h 3906851"/>
              <a:gd name="connsiteX2" fmla="*/ 12192000 w 12192000"/>
              <a:gd name="connsiteY2" fmla="*/ 3011223 h 3906851"/>
              <a:gd name="connsiteX3" fmla="*/ 11986304 w 12192000"/>
              <a:gd name="connsiteY3" fmla="*/ 3081105 h 3906851"/>
              <a:gd name="connsiteX4" fmla="*/ 6121400 w 12192000"/>
              <a:gd name="connsiteY4" fmla="*/ 3906851 h 3906851"/>
              <a:gd name="connsiteX5" fmla="*/ 256497 w 12192000"/>
              <a:gd name="connsiteY5" fmla="*/ 3081105 h 3906851"/>
              <a:gd name="connsiteX6" fmla="*/ 0 w 12192000"/>
              <a:gd name="connsiteY6" fmla="*/ 2993965 h 390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06851">
                <a:moveTo>
                  <a:pt x="0" y="0"/>
                </a:moveTo>
                <a:lnTo>
                  <a:pt x="12192000" y="0"/>
                </a:lnTo>
                <a:lnTo>
                  <a:pt x="12192000" y="3011223"/>
                </a:lnTo>
                <a:lnTo>
                  <a:pt x="11986304" y="3081105"/>
                </a:lnTo>
                <a:cubicBezTo>
                  <a:pt x="10392509" y="3596966"/>
                  <a:pt x="8349227" y="3906851"/>
                  <a:pt x="6121400" y="3906851"/>
                </a:cubicBezTo>
                <a:cubicBezTo>
                  <a:pt x="3893573" y="3906851"/>
                  <a:pt x="1850291" y="3596966"/>
                  <a:pt x="256497" y="3081105"/>
                </a:cubicBezTo>
                <a:lnTo>
                  <a:pt x="0" y="2993965"/>
                </a:lnTo>
                <a:close/>
              </a:path>
            </a:pathLst>
          </a:custGeom>
        </p:spPr>
      </p:pic>
      <p:sp>
        <p:nvSpPr>
          <p:cNvPr id="27" name="任意多边形 26"/>
          <p:cNvSpPr/>
          <p:nvPr/>
        </p:nvSpPr>
        <p:spPr>
          <a:xfrm>
            <a:off x="-12700" y="-38100"/>
            <a:ext cx="12204700" cy="1934851"/>
          </a:xfrm>
          <a:custGeom>
            <a:avLst/>
            <a:gdLst>
              <a:gd name="connsiteX0" fmla="*/ 0 w 12192000"/>
              <a:gd name="connsiteY0" fmla="*/ 0 h 3797300"/>
              <a:gd name="connsiteX1" fmla="*/ 12192000 w 12192000"/>
              <a:gd name="connsiteY1" fmla="*/ 0 h 3797300"/>
              <a:gd name="connsiteX2" fmla="*/ 12192000 w 12192000"/>
              <a:gd name="connsiteY2" fmla="*/ 2926786 h 3797300"/>
              <a:gd name="connsiteX3" fmla="*/ 11986304 w 12192000"/>
              <a:gd name="connsiteY3" fmla="*/ 2994708 h 3797300"/>
              <a:gd name="connsiteX4" fmla="*/ 6121400 w 12192000"/>
              <a:gd name="connsiteY4" fmla="*/ 3797300 h 3797300"/>
              <a:gd name="connsiteX5" fmla="*/ 256497 w 12192000"/>
              <a:gd name="connsiteY5" fmla="*/ 2994708 h 3797300"/>
              <a:gd name="connsiteX6" fmla="*/ 0 w 12192000"/>
              <a:gd name="connsiteY6" fmla="*/ 2910012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797300">
                <a:moveTo>
                  <a:pt x="0" y="0"/>
                </a:moveTo>
                <a:lnTo>
                  <a:pt x="12192000" y="0"/>
                </a:lnTo>
                <a:lnTo>
                  <a:pt x="12192000" y="2926786"/>
                </a:lnTo>
                <a:lnTo>
                  <a:pt x="11986304" y="2994708"/>
                </a:lnTo>
                <a:cubicBezTo>
                  <a:pt x="10392509" y="3496104"/>
                  <a:pt x="8349227" y="3797300"/>
                  <a:pt x="6121400" y="3797300"/>
                </a:cubicBezTo>
                <a:cubicBezTo>
                  <a:pt x="3893573" y="3797300"/>
                  <a:pt x="1850291" y="3496104"/>
                  <a:pt x="256497" y="2994708"/>
                </a:cubicBezTo>
                <a:lnTo>
                  <a:pt x="0" y="2910012"/>
                </a:lnTo>
                <a:close/>
              </a:path>
            </a:pathLst>
          </a:custGeom>
          <a:gradFill>
            <a:gsLst>
              <a:gs pos="41000">
                <a:schemeClr val="bg1">
                  <a:alpha val="57000"/>
                </a:schemeClr>
              </a:gs>
              <a:gs pos="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383213" y="1367319"/>
            <a:ext cx="1701906" cy="1701906"/>
            <a:chOff x="5245047" y="2760751"/>
            <a:chExt cx="1701906" cy="1701906"/>
          </a:xfrm>
        </p:grpSpPr>
        <p:sp>
          <p:nvSpPr>
            <p:cNvPr id="3" name="椭圆 2"/>
            <p:cNvSpPr/>
            <p:nvPr/>
          </p:nvSpPr>
          <p:spPr>
            <a:xfrm>
              <a:off x="5245047" y="2760751"/>
              <a:ext cx="1701906" cy="17019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2" r="76079"/>
            <a:stretch>
              <a:fillRect/>
            </a:stretch>
          </p:blipFill>
          <p:spPr>
            <a:xfrm>
              <a:off x="5282163" y="2791359"/>
              <a:ext cx="1602274" cy="1504658"/>
            </a:xfrm>
            <a:custGeom>
              <a:avLst/>
              <a:gdLst>
                <a:gd name="connsiteX0" fmla="*/ 0 w 1602274"/>
                <a:gd name="connsiteY0" fmla="*/ 0 h 1504658"/>
                <a:gd name="connsiteX1" fmla="*/ 1602274 w 1602274"/>
                <a:gd name="connsiteY1" fmla="*/ 0 h 1504658"/>
                <a:gd name="connsiteX2" fmla="*/ 1602274 w 1602274"/>
                <a:gd name="connsiteY2" fmla="*/ 1504658 h 1504658"/>
                <a:gd name="connsiteX3" fmla="*/ 0 w 1602274"/>
                <a:gd name="connsiteY3" fmla="*/ 1504658 h 150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2274" h="1504658">
                  <a:moveTo>
                    <a:pt x="0" y="0"/>
                  </a:moveTo>
                  <a:lnTo>
                    <a:pt x="1602274" y="0"/>
                  </a:lnTo>
                  <a:lnTo>
                    <a:pt x="1602274" y="1504658"/>
                  </a:lnTo>
                  <a:lnTo>
                    <a:pt x="0" y="1504658"/>
                  </a:lnTo>
                  <a:close/>
                </a:path>
              </a:pathLst>
            </a:custGeom>
          </p:spPr>
        </p:pic>
      </p:grpSp>
      <p:sp>
        <p:nvSpPr>
          <p:cNvPr id="21" name="Rectangle 2">
            <a:extLst>
              <a:ext uri="{FF2B5EF4-FFF2-40B4-BE49-F238E27FC236}">
                <a16:creationId xmlns:a16="http://schemas.microsoft.com/office/drawing/2014/main" id="{D854BBED-CF1E-4E6B-BF1F-97D87313640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14166" y="3041650"/>
            <a:ext cx="10440000" cy="98760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Part III</a:t>
            </a:r>
            <a:br>
              <a:rPr lang="en-US" altLang="zh-CN" sz="3200" dirty="0"/>
            </a:br>
            <a:r>
              <a:rPr lang="en-US" altLang="zh-CN" sz="3200" dirty="0"/>
              <a:t> Knowledge Representation and Reasoning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7CC5933A-12F6-4A43-9235-2C1D67480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83113" cy="30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10">
            <a:extLst>
              <a:ext uri="{FF2B5EF4-FFF2-40B4-BE49-F238E27FC236}">
                <a16:creationId xmlns:a16="http://schemas.microsoft.com/office/drawing/2014/main" id="{06B9D6DF-6A73-45FC-9430-6EAEE40A7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4377062"/>
            <a:ext cx="6324600" cy="156966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/>
              <a:t>Lei </a:t>
            </a:r>
            <a:r>
              <a:rPr lang="en-US" altLang="zh-CN" sz="3200" b="1" dirty="0" err="1"/>
              <a:t>Yuxia</a:t>
            </a:r>
            <a:endParaRPr lang="en-US" altLang="zh-CN" sz="3200" b="1" dirty="0"/>
          </a:p>
          <a:p>
            <a:pPr algn="ctr" eaLnBrk="1" hangingPunct="1"/>
            <a:r>
              <a:rPr lang="en-US" altLang="zh-CN" sz="3200" b="1" dirty="0"/>
              <a:t>Department of Computer Science, </a:t>
            </a:r>
          </a:p>
          <a:p>
            <a:pPr algn="ctr" eaLnBrk="1" hangingPunct="1"/>
            <a:r>
              <a:rPr lang="en-US" altLang="zh-CN" sz="3200" b="1" dirty="0" err="1"/>
              <a:t>Qufu</a:t>
            </a:r>
            <a:r>
              <a:rPr lang="en-US" altLang="zh-CN" sz="3200" b="1" dirty="0"/>
              <a:t> Normal University </a:t>
            </a:r>
          </a:p>
        </p:txBody>
      </p:sp>
    </p:spTree>
    <p:extLst>
      <p:ext uri="{BB962C8B-B14F-4D97-AF65-F5344CB8AC3E}">
        <p14:creationId xmlns:p14="http://schemas.microsoft.com/office/powerpoint/2010/main" val="125169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C31AC-8DE6-43E0-932D-3B3FC18C5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What we need?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0783477-7265-49E1-BD4D-D2D5B5D3C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2F7CAA-E629-49F3-81C3-FDF44349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6CFA02-FC56-450C-99B6-42158E69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56DCB15-457D-4328-8EC3-DAC7F7D478ED}"/>
              </a:ext>
            </a:extLst>
          </p:cNvPr>
          <p:cNvSpPr txBox="1">
            <a:spLocks noChangeArrowheads="1"/>
          </p:cNvSpPr>
          <p:nvPr/>
        </p:nvSpPr>
        <p:spPr>
          <a:xfrm>
            <a:off x="768000" y="1125000"/>
            <a:ext cx="106560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Language to express</a:t>
            </a:r>
          </a:p>
          <a:p>
            <a:pPr lvl="1"/>
            <a:r>
              <a:rPr lang="en-US" altLang="zh-CN" sz="3200" dirty="0"/>
              <a:t>features</a:t>
            </a:r>
          </a:p>
          <a:p>
            <a:pPr lvl="1"/>
            <a:r>
              <a:rPr lang="en-US" altLang="zh-CN" sz="3200" dirty="0"/>
              <a:t>constraints on the values of features</a:t>
            </a:r>
          </a:p>
          <a:p>
            <a:r>
              <a:rPr lang="en-US" altLang="zh-CN" sz="3600" dirty="0"/>
              <a:t>Inference mechanism(s) to do the reasoning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68B7035-3CFD-4959-B608-64F500697545}"/>
              </a:ext>
            </a:extLst>
          </p:cNvPr>
          <p:cNvSpPr txBox="1">
            <a:spLocks noChangeArrowheads="1"/>
          </p:cNvSpPr>
          <p:nvPr/>
        </p:nvSpPr>
        <p:spPr>
          <a:xfrm>
            <a:off x="768000" y="3285000"/>
            <a:ext cx="111702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Possible choices</a:t>
            </a:r>
          </a:p>
          <a:p>
            <a:pPr lvl="1"/>
            <a:r>
              <a:rPr lang="en-US" altLang="zh-CN" sz="3200" dirty="0"/>
              <a:t>propositional calculus</a:t>
            </a:r>
          </a:p>
          <a:p>
            <a:pPr lvl="1"/>
            <a:r>
              <a:rPr lang="en-US" altLang="zh-CN" sz="3200" dirty="0"/>
              <a:t>predicate calculus</a:t>
            </a:r>
          </a:p>
          <a:p>
            <a:pPr lvl="1"/>
            <a:r>
              <a:rPr lang="en-US" altLang="zh-CN" sz="3200" dirty="0"/>
              <a:t>logic languages in general</a:t>
            </a:r>
          </a:p>
          <a:p>
            <a:r>
              <a:rPr lang="en-US" altLang="zh-CN" sz="3600" dirty="0"/>
              <a:t>We present these languages before proceeding to agents using reasoning capabilities</a:t>
            </a:r>
          </a:p>
        </p:txBody>
      </p:sp>
    </p:spTree>
    <p:extLst>
      <p:ext uri="{BB962C8B-B14F-4D97-AF65-F5344CB8AC3E}">
        <p14:creationId xmlns:p14="http://schemas.microsoft.com/office/powerpoint/2010/main" val="125958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  <p:bldP spid="7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1CF541-3BF0-4288-AC9A-53F9E697F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6BED-AFC0-4CF7-ADDA-EBCE89A383CB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CAE5F49-665E-44A3-B4B9-1882263C1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5B9773-E267-49F9-8E76-CAC2BAD1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84AC315-A70A-46F5-8AB4-6A7635BB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2974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What makes a </a:t>
            </a:r>
            <a:r>
              <a:rPr lang="en-US" altLang="zh-CN" dirty="0">
                <a:latin typeface="Verdana" panose="020B0604030504040204" pitchFamily="34" charset="0"/>
              </a:rPr>
              <a:t>’</a:t>
            </a:r>
            <a:r>
              <a:rPr lang="en-US" altLang="zh-CN" dirty="0"/>
              <a:t>logic</a:t>
            </a:r>
            <a:r>
              <a:rPr lang="en-US" altLang="zh-CN" dirty="0">
                <a:latin typeface="Verdana" panose="020B0604030504040204" pitchFamily="34" charset="0"/>
              </a:rPr>
              <a:t>’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DA984FA-D145-4549-8D26-80F860A43C4E}"/>
              </a:ext>
            </a:extLst>
          </p:cNvPr>
          <p:cNvSpPr txBox="1">
            <a:spLocks noChangeArrowheads="1"/>
          </p:cNvSpPr>
          <p:nvPr/>
        </p:nvSpPr>
        <p:spPr>
          <a:xfrm>
            <a:off x="839653" y="1659556"/>
            <a:ext cx="10945051" cy="4191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3600" dirty="0"/>
              <a:t>Language (syntax)</a:t>
            </a:r>
          </a:p>
          <a:p>
            <a:pPr lvl="1">
              <a:lnSpc>
                <a:spcPct val="80000"/>
              </a:lnSpc>
            </a:pPr>
            <a:r>
              <a:rPr lang="en-US" altLang="zh-CN" sz="3200" dirty="0"/>
              <a:t>defines the (legal) sentences of the language</a:t>
            </a:r>
          </a:p>
          <a:p>
            <a:pPr>
              <a:lnSpc>
                <a:spcPct val="80000"/>
              </a:lnSpc>
            </a:pPr>
            <a:r>
              <a:rPr lang="en-US" altLang="zh-CN" sz="3600" dirty="0"/>
              <a:t>Semantics</a:t>
            </a:r>
          </a:p>
          <a:p>
            <a:pPr lvl="1">
              <a:lnSpc>
                <a:spcPct val="80000"/>
              </a:lnSpc>
            </a:pPr>
            <a:r>
              <a:rPr lang="en-US" altLang="zh-CN" sz="3200" dirty="0"/>
              <a:t>tells what our sentences (and inference) mean</a:t>
            </a:r>
          </a:p>
          <a:p>
            <a:pPr lvl="1">
              <a:lnSpc>
                <a:spcPct val="80000"/>
              </a:lnSpc>
            </a:pPr>
            <a:r>
              <a:rPr lang="en-US" altLang="zh-CN" sz="3200" dirty="0"/>
              <a:t>gives the connection between the language and the (modeled) real world</a:t>
            </a:r>
          </a:p>
          <a:p>
            <a:pPr>
              <a:lnSpc>
                <a:spcPct val="80000"/>
              </a:lnSpc>
            </a:pPr>
            <a:r>
              <a:rPr lang="en-US" altLang="zh-CN" sz="3600" dirty="0"/>
              <a:t>Inference rules</a:t>
            </a:r>
          </a:p>
          <a:p>
            <a:pPr lvl="1">
              <a:lnSpc>
                <a:spcPct val="80000"/>
              </a:lnSpc>
            </a:pPr>
            <a:r>
              <a:rPr lang="en-US" altLang="zh-CN" sz="3200" dirty="0"/>
              <a:t>show how to manipulate the of sentences written in our language</a:t>
            </a:r>
          </a:p>
        </p:txBody>
      </p:sp>
    </p:spTree>
    <p:extLst>
      <p:ext uri="{BB962C8B-B14F-4D97-AF65-F5344CB8AC3E}">
        <p14:creationId xmlns:p14="http://schemas.microsoft.com/office/powerpoint/2010/main" val="281834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CEB86-2B77-4119-93C8-9690FA4B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0" y="549000"/>
            <a:ext cx="8686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13.2 Language of propositional calculus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F36CBF-5FCF-404C-97B0-726C55176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9BE369-58B1-4008-922E-FB4484C3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DD6DF4-2313-4699-87E9-7F2CFC1F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D7CAA13-546A-4624-99CB-5548F19E11D9}"/>
              </a:ext>
            </a:extLst>
          </p:cNvPr>
          <p:cNvSpPr txBox="1">
            <a:spLocks noChangeArrowheads="1"/>
          </p:cNvSpPr>
          <p:nvPr/>
        </p:nvSpPr>
        <p:spPr>
          <a:xfrm>
            <a:off x="1056000" y="1629000"/>
            <a:ext cx="107280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4400" dirty="0"/>
              <a:t>Note: we discuss the ‘meaning’ of these elements later, here we just give them in a list</a:t>
            </a:r>
          </a:p>
          <a:p>
            <a:pPr>
              <a:lnSpc>
                <a:spcPct val="80000"/>
              </a:lnSpc>
            </a:pPr>
            <a:r>
              <a:rPr lang="en-US" altLang="zh-CN" sz="4400" dirty="0"/>
              <a:t>Atoms</a:t>
            </a:r>
          </a:p>
          <a:p>
            <a:pPr lvl="1">
              <a:lnSpc>
                <a:spcPct val="80000"/>
              </a:lnSpc>
            </a:pPr>
            <a:r>
              <a:rPr lang="en-US" altLang="zh-CN" sz="4000" dirty="0"/>
              <a:t>‘reserved’ atoms T and F</a:t>
            </a:r>
          </a:p>
          <a:p>
            <a:pPr lvl="1">
              <a:lnSpc>
                <a:spcPct val="80000"/>
              </a:lnSpc>
            </a:pPr>
            <a:r>
              <a:rPr lang="en-US" altLang="zh-CN" sz="4000" dirty="0"/>
              <a:t>all strings beginning with a capital letter</a:t>
            </a:r>
          </a:p>
        </p:txBody>
      </p:sp>
    </p:spTree>
    <p:extLst>
      <p:ext uri="{BB962C8B-B14F-4D97-AF65-F5344CB8AC3E}">
        <p14:creationId xmlns:p14="http://schemas.microsoft.com/office/powerpoint/2010/main" val="311099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9687BA4-E9D4-4E4B-B1BE-E5C2521C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1C5C55-3B17-4B5C-BECB-35836BF19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99CE6F-E20C-4DB8-94FA-69663DAA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640F2DA-6D69-40B9-BB88-C886DF033994}"/>
              </a:ext>
            </a:extLst>
          </p:cNvPr>
          <p:cNvSpPr txBox="1">
            <a:spLocks noChangeArrowheads="1"/>
          </p:cNvSpPr>
          <p:nvPr/>
        </p:nvSpPr>
        <p:spPr>
          <a:xfrm>
            <a:off x="840000" y="549000"/>
            <a:ext cx="10080000" cy="5638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4000" dirty="0"/>
              <a:t>Connectives</a:t>
            </a:r>
          </a:p>
          <a:p>
            <a:pPr lvl="1">
              <a:lnSpc>
                <a:spcPct val="80000"/>
              </a:lnSpc>
            </a:pPr>
            <a:r>
              <a:rPr lang="en-US" altLang="zh-CN" sz="3600" dirty="0"/>
              <a:t>disjunction </a:t>
            </a:r>
            <a:r>
              <a:rPr lang="en-US" altLang="zh-CN" sz="3600" dirty="0">
                <a:sym typeface="Symbol" panose="05050102010706020507" pitchFamily="18" charset="2"/>
              </a:rPr>
              <a:t></a:t>
            </a:r>
            <a:r>
              <a:rPr lang="en-US" altLang="zh-CN" sz="3600" dirty="0"/>
              <a:t>, conjunction </a:t>
            </a:r>
            <a:r>
              <a:rPr lang="en-US" altLang="zh-CN" sz="3600" dirty="0">
                <a:sym typeface="Symbol" panose="05050102010706020507" pitchFamily="18" charset="2"/>
              </a:rPr>
              <a:t></a:t>
            </a:r>
            <a:endParaRPr lang="en-US" altLang="zh-CN" sz="3600" dirty="0"/>
          </a:p>
          <a:p>
            <a:pPr lvl="1">
              <a:lnSpc>
                <a:spcPct val="80000"/>
              </a:lnSpc>
            </a:pPr>
            <a:r>
              <a:rPr lang="en-US" altLang="zh-CN" sz="3600" dirty="0"/>
              <a:t>Implication </a:t>
            </a:r>
            <a:r>
              <a:rPr lang="en-US" altLang="zh-CN" sz="3600" dirty="0">
                <a:sym typeface="Symbol" panose="05050102010706020507" pitchFamily="18" charset="2"/>
              </a:rPr>
              <a:t>, </a:t>
            </a:r>
            <a:endParaRPr lang="en-US" altLang="zh-CN" sz="3600" dirty="0"/>
          </a:p>
          <a:p>
            <a:pPr lvl="2">
              <a:lnSpc>
                <a:spcPct val="80000"/>
              </a:lnSpc>
            </a:pPr>
            <a:r>
              <a:rPr lang="en-US" altLang="zh-CN" sz="3200" dirty="0"/>
              <a:t>antecedent and consequent</a:t>
            </a:r>
          </a:p>
          <a:p>
            <a:pPr lvl="1">
              <a:lnSpc>
                <a:spcPct val="80000"/>
              </a:lnSpc>
            </a:pPr>
            <a:r>
              <a:rPr lang="en-US" altLang="zh-CN" sz="3600" dirty="0"/>
              <a:t>equivalence </a:t>
            </a:r>
            <a:r>
              <a:rPr lang="en-US" altLang="zh-CN" sz="3600" dirty="0">
                <a:sym typeface="Symbol" panose="05050102010706020507" pitchFamily="18" charset="2"/>
              </a:rPr>
              <a:t></a:t>
            </a:r>
            <a:endParaRPr lang="en-US" altLang="zh-CN" sz="3600" dirty="0"/>
          </a:p>
          <a:p>
            <a:pPr lvl="1">
              <a:lnSpc>
                <a:spcPct val="80000"/>
              </a:lnSpc>
            </a:pPr>
            <a:r>
              <a:rPr lang="en-US" altLang="zh-CN" sz="3600" dirty="0"/>
              <a:t>negation </a:t>
            </a:r>
            <a:r>
              <a:rPr lang="en-US" altLang="zh-CN" sz="3600" dirty="0">
                <a:sym typeface="Symbol" panose="05050102010706020507" pitchFamily="18" charset="2"/>
              </a:rPr>
              <a:t></a:t>
            </a:r>
            <a:endParaRPr lang="en-US" altLang="zh-CN" sz="3600" dirty="0"/>
          </a:p>
          <a:p>
            <a:pPr>
              <a:lnSpc>
                <a:spcPct val="80000"/>
              </a:lnSpc>
            </a:pPr>
            <a:r>
              <a:rPr lang="en-US" altLang="zh-CN" sz="4000" dirty="0"/>
              <a:t>Literals: atoms &amp; negated atoms</a:t>
            </a:r>
          </a:p>
          <a:p>
            <a:pPr>
              <a:lnSpc>
                <a:spcPct val="80000"/>
              </a:lnSpc>
            </a:pPr>
            <a:r>
              <a:rPr lang="en-US" altLang="zh-CN" sz="4000" dirty="0"/>
              <a:t>Well-founded formulas (</a:t>
            </a:r>
            <a:r>
              <a:rPr lang="en-US" altLang="zh-CN" sz="4000" dirty="0" err="1"/>
              <a:t>wff</a:t>
            </a:r>
            <a:r>
              <a:rPr lang="en-US" altLang="zh-CN" sz="40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altLang="zh-CN" sz="3600" dirty="0"/>
              <a:t>use parenthesis to define </a:t>
            </a:r>
            <a:r>
              <a:rPr lang="en-US" altLang="zh-CN" sz="3600" dirty="0" err="1"/>
              <a:t>subformulas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52034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7B18F-E048-4208-A7CC-E48BB9809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462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Well-founded formulas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D46EFE-1D2E-4E4C-AC6C-6B010C256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AC5C33-BD04-444B-998E-55265ADB9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0E0686-9D0A-43BA-9A54-AD2402235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6798660-128A-4001-ABDB-ED5CD5E9748A}"/>
              </a:ext>
            </a:extLst>
          </p:cNvPr>
          <p:cNvSpPr txBox="1">
            <a:spLocks noChangeArrowheads="1"/>
          </p:cNvSpPr>
          <p:nvPr/>
        </p:nvSpPr>
        <p:spPr>
          <a:xfrm>
            <a:off x="1056000" y="1413000"/>
            <a:ext cx="8610600" cy="487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sz="3200" dirty="0"/>
              <a:t>Definition WFF	:</a:t>
            </a:r>
          </a:p>
          <a:p>
            <a:r>
              <a:rPr lang="en-US" altLang="zh-CN" sz="3200" dirty="0"/>
              <a:t>Any atom is a </a:t>
            </a:r>
            <a:r>
              <a:rPr lang="en-US" altLang="zh-CN" sz="3200" dirty="0" err="1"/>
              <a:t>wff</a:t>
            </a:r>
            <a:r>
              <a:rPr lang="en-US" altLang="zh-CN" sz="3200" dirty="0"/>
              <a:t>;</a:t>
            </a:r>
          </a:p>
          <a:p>
            <a:r>
              <a:rPr lang="en-US" altLang="zh-CN" sz="3200" dirty="0"/>
              <a:t>If Q and P are </a:t>
            </a:r>
            <a:r>
              <a:rPr lang="en-US" altLang="zh-CN" sz="3200" dirty="0" err="1"/>
              <a:t>wff</a:t>
            </a:r>
            <a:r>
              <a:rPr lang="en-US" altLang="zh-CN" sz="3200" dirty="0"/>
              <a:t>, so are</a:t>
            </a:r>
          </a:p>
          <a:p>
            <a:pPr>
              <a:buFontTx/>
              <a:buNone/>
            </a:pPr>
            <a:r>
              <a:rPr lang="en-US" altLang="zh-CN" sz="3200" dirty="0"/>
              <a:t>         Q</a:t>
            </a:r>
            <a:r>
              <a:rPr lang="en-US" altLang="zh-CN" sz="3200" dirty="0">
                <a:sym typeface="Symbol" panose="05050102010706020507" pitchFamily="18" charset="2"/>
              </a:rPr>
              <a:t></a:t>
            </a:r>
            <a:r>
              <a:rPr lang="en-US" altLang="zh-CN" sz="3200" dirty="0"/>
              <a:t>P(called a conjunction of Q and P) </a:t>
            </a:r>
            <a:endParaRPr lang="en-US" altLang="zh-CN" sz="3200" dirty="0">
              <a:sym typeface="Symbol" panose="05050102010706020507" pitchFamily="18" charset="2"/>
            </a:endParaRPr>
          </a:p>
          <a:p>
            <a:pPr>
              <a:buFontTx/>
              <a:buNone/>
            </a:pPr>
            <a:r>
              <a:rPr lang="en-US" altLang="zh-CN" sz="3200" dirty="0"/>
              <a:t>         Q</a:t>
            </a:r>
            <a:r>
              <a:rPr lang="en-US" altLang="zh-CN" sz="3200" dirty="0">
                <a:sym typeface="Symbol" panose="05050102010706020507" pitchFamily="18" charset="2"/>
              </a:rPr>
              <a:t></a:t>
            </a:r>
            <a:r>
              <a:rPr lang="en-US" altLang="zh-CN" sz="3200" dirty="0"/>
              <a:t>P (called a disjunction of Q and P) </a:t>
            </a:r>
          </a:p>
          <a:p>
            <a:pPr>
              <a:buFontTx/>
              <a:buNone/>
            </a:pPr>
            <a:r>
              <a:rPr lang="en-US" altLang="zh-CN" sz="3200" dirty="0"/>
              <a:t>         Q</a:t>
            </a:r>
            <a:r>
              <a:rPr lang="en-US" altLang="zh-CN" sz="3200" dirty="0">
                <a:sym typeface="Symbol" panose="05050102010706020507" pitchFamily="18" charset="2"/>
              </a:rPr>
              <a:t></a:t>
            </a:r>
            <a:r>
              <a:rPr lang="en-US" altLang="zh-CN" sz="3200" dirty="0"/>
              <a:t>P (called an implication) </a:t>
            </a:r>
          </a:p>
          <a:p>
            <a:pPr>
              <a:buFontTx/>
              <a:buNone/>
            </a:pPr>
            <a:r>
              <a:rPr lang="en-US" altLang="zh-CN" sz="3200" dirty="0">
                <a:sym typeface="Symbol" panose="05050102010706020507" pitchFamily="18" charset="2"/>
              </a:rPr>
              <a:t>          Q </a:t>
            </a:r>
            <a:r>
              <a:rPr lang="en-US" altLang="zh-CN" sz="3200" dirty="0"/>
              <a:t>(called a negation of Q) </a:t>
            </a:r>
          </a:p>
          <a:p>
            <a:r>
              <a:rPr lang="en-US" altLang="zh-CN" sz="3200" dirty="0"/>
              <a:t>There are no other </a:t>
            </a:r>
            <a:r>
              <a:rPr lang="en-US" altLang="zh-CN" sz="3200" dirty="0" err="1"/>
              <a:t>wffs</a:t>
            </a:r>
            <a:r>
              <a:rPr lang="en-US" altLang="zh-CN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8568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35B67-4D93-44C0-8A28-51DC48C5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For </a:t>
            </a:r>
            <a:r>
              <a:rPr lang="en-US" altLang="zh-CN" dirty="0" err="1"/>
              <a:t>exmaple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A72311-84F5-4B5A-82D8-5ED96C8A5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736EE6-88CE-4146-995B-06D0090E3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630E85-DF16-4B4A-A098-0F3396C9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6914B50-DEF0-4E7C-81D0-443645ECB399}"/>
              </a:ext>
            </a:extLst>
          </p:cNvPr>
          <p:cNvSpPr txBox="1">
            <a:spLocks noChangeArrowheads="1"/>
          </p:cNvSpPr>
          <p:nvPr/>
        </p:nvSpPr>
        <p:spPr>
          <a:xfrm>
            <a:off x="1200000" y="1917000"/>
            <a:ext cx="95760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en-US" altLang="zh-CN" sz="4800" dirty="0"/>
              <a:t>Show that (Q</a:t>
            </a:r>
            <a:r>
              <a:rPr lang="en-US" altLang="zh-CN" sz="4800" dirty="0">
                <a:sym typeface="Symbol" panose="05050102010706020507" pitchFamily="18" charset="2"/>
              </a:rPr>
              <a:t></a:t>
            </a:r>
            <a:r>
              <a:rPr lang="en-US" altLang="zh-CN" sz="4800" dirty="0"/>
              <a:t>P)</a:t>
            </a:r>
            <a:r>
              <a:rPr lang="en-US" altLang="zh-CN" sz="4800" dirty="0">
                <a:sym typeface="Symbol" panose="05050102010706020507" pitchFamily="18" charset="2"/>
              </a:rPr>
              <a:t>R is a </a:t>
            </a:r>
            <a:r>
              <a:rPr lang="en-US" altLang="zh-CN" sz="4800" dirty="0" err="1">
                <a:sym typeface="Symbol" panose="05050102010706020507" pitchFamily="18" charset="2"/>
              </a:rPr>
              <a:t>wff</a:t>
            </a:r>
            <a:r>
              <a:rPr lang="en-US" altLang="zh-CN" sz="4800" dirty="0">
                <a:sym typeface="Symbol" panose="05050102010706020507" pitchFamily="18" charset="2"/>
              </a:rPr>
              <a:t>;</a:t>
            </a:r>
          </a:p>
          <a:p>
            <a:pPr>
              <a:buFont typeface="Wingdings" panose="05000000000000000000" pitchFamily="2" charset="2"/>
              <a:buChar char="u"/>
            </a:pPr>
            <a:endParaRPr lang="en-US" altLang="zh-CN" sz="4800" dirty="0">
              <a:sym typeface="Symbol" panose="05050102010706020507" pitchFamily="18" charset="2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sz="4800" dirty="0">
                <a:sym typeface="Symbol" panose="05050102010706020507" pitchFamily="18" charset="2"/>
              </a:rPr>
              <a:t> Show that </a:t>
            </a:r>
            <a:r>
              <a:rPr lang="en-US" altLang="zh-CN" sz="4800" dirty="0"/>
              <a:t>P</a:t>
            </a:r>
            <a:r>
              <a:rPr lang="en-US" altLang="zh-CN" sz="4800" dirty="0">
                <a:sym typeface="Symbol" panose="05050102010706020507" pitchFamily="18" charset="2"/>
              </a:rPr>
              <a:t>  is not a </a:t>
            </a:r>
            <a:r>
              <a:rPr lang="en-US" altLang="zh-CN" sz="4800" dirty="0" err="1">
                <a:sym typeface="Symbol" panose="05050102010706020507" pitchFamily="18" charset="2"/>
              </a:rPr>
              <a:t>wff</a:t>
            </a:r>
            <a:r>
              <a:rPr lang="en-US" altLang="zh-CN" sz="4800" dirty="0">
                <a:sym typeface="Symbol" panose="05050102010706020507" pitchFamily="18" charset="2"/>
              </a:rPr>
              <a:t>;</a:t>
            </a: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374085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080E99-BF13-4DB6-8318-97DC26F9B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958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13.3 Rules of Inference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1722B9A-32DF-4D05-99A5-0C5422FC6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3BF446-E028-4CF4-95B9-724F0FC3A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D2093F-5097-495F-A177-14033FD4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DA8234-99DD-4C84-B7F1-101505818598}"/>
              </a:ext>
            </a:extLst>
          </p:cNvPr>
          <p:cNvSpPr txBox="1">
            <a:spLocks noChangeArrowheads="1"/>
          </p:cNvSpPr>
          <p:nvPr/>
        </p:nvSpPr>
        <p:spPr>
          <a:xfrm>
            <a:off x="1488000" y="966507"/>
            <a:ext cx="87840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Inference rule</a:t>
            </a:r>
          </a:p>
          <a:p>
            <a:pPr lvl="1"/>
            <a:r>
              <a:rPr lang="en-US" altLang="zh-CN" sz="3200" dirty="0"/>
              <a:t>tells how to create new </a:t>
            </a:r>
            <a:r>
              <a:rPr lang="en-US" altLang="zh-CN" sz="3200" dirty="0" err="1"/>
              <a:t>wffs</a:t>
            </a:r>
            <a:endParaRPr lang="en-US" altLang="zh-CN" sz="3200" dirty="0"/>
          </a:p>
          <a:p>
            <a:pPr lvl="1"/>
            <a:r>
              <a:rPr lang="en-US" altLang="zh-CN" sz="3200" dirty="0"/>
              <a:t>given a set of them</a:t>
            </a:r>
          </a:p>
          <a:p>
            <a:r>
              <a:rPr lang="en-US" altLang="zh-CN" sz="3600" dirty="0"/>
              <a:t>General form</a:t>
            </a:r>
          </a:p>
          <a:p>
            <a:pPr lvl="1"/>
            <a:r>
              <a:rPr lang="en-US" altLang="zh-CN" sz="3200" dirty="0"/>
              <a:t>“</a:t>
            </a:r>
            <a:r>
              <a:rPr lang="en-US" altLang="zh-CN" sz="3200" dirty="0">
                <a:sym typeface="Symbol" panose="05050102010706020507" pitchFamily="18" charset="2"/>
              </a:rPr>
              <a:t> can be inferred from 1,…,n”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4C1F71C-5D83-45A0-9A2A-B0407D658317}"/>
              </a:ext>
            </a:extLst>
          </p:cNvPr>
          <p:cNvSpPr txBox="1">
            <a:spLocks noChangeArrowheads="1"/>
          </p:cNvSpPr>
          <p:nvPr/>
        </p:nvSpPr>
        <p:spPr>
          <a:xfrm>
            <a:off x="1344000" y="3732321"/>
            <a:ext cx="10296000" cy="5486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ym typeface="Symbol" panose="05050102010706020507" pitchFamily="18" charset="2"/>
              </a:rPr>
              <a:t>Commonly used rules</a:t>
            </a:r>
          </a:p>
          <a:p>
            <a:pPr lvl="1"/>
            <a:r>
              <a:rPr lang="en-US" altLang="zh-CN" sz="2800" dirty="0">
                <a:sym typeface="Symbol" panose="05050102010706020507" pitchFamily="18" charset="2"/>
              </a:rPr>
              <a:t>Modus Ponens</a:t>
            </a:r>
          </a:p>
          <a:p>
            <a:pPr lvl="1"/>
            <a:r>
              <a:rPr lang="en-US" altLang="zh-CN" sz="2800" dirty="0">
                <a:sym typeface="Symbol" panose="05050102010706020507" pitchFamily="18" charset="2"/>
              </a:rPr>
              <a:t>-introduction and -elimination</a:t>
            </a:r>
          </a:p>
          <a:p>
            <a:pPr lvl="1"/>
            <a:r>
              <a:rPr lang="en-US" altLang="zh-CN" sz="2800" dirty="0">
                <a:sym typeface="Symbol" panose="05050102010706020507" pitchFamily="18" charset="2"/>
              </a:rPr>
              <a:t>commutativity laws</a:t>
            </a:r>
          </a:p>
          <a:p>
            <a:pPr lvl="1"/>
            <a:r>
              <a:rPr lang="en-US" altLang="zh-CN" sz="2800" dirty="0">
                <a:sym typeface="Symbol" panose="05050102010706020507" pitchFamily="18" charset="2"/>
              </a:rPr>
              <a:t> -introduction</a:t>
            </a:r>
          </a:p>
          <a:p>
            <a:pPr lvl="1"/>
            <a:r>
              <a:rPr lang="en-US" altLang="zh-CN" sz="2800" dirty="0">
                <a:sym typeface="Symbol" panose="05050102010706020507" pitchFamily="18" charset="2"/>
              </a:rPr>
              <a:t>double negation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42310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  <p:bldP spid="7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D636DF-F0F3-4F2A-9B4E-FF0942BFF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958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13.4  Definition of Proof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86A510-1866-4352-9D05-A0D0DA5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08146E-8A6C-4C7D-A290-92A6A1748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E22568-4E2D-416B-865E-82A825B3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CE748AA-A2FC-4A96-95C2-FCA5447C943E}"/>
              </a:ext>
            </a:extLst>
          </p:cNvPr>
          <p:cNvSpPr txBox="1">
            <a:spLocks noChangeArrowheads="1"/>
          </p:cNvSpPr>
          <p:nvPr/>
        </p:nvSpPr>
        <p:spPr>
          <a:xfrm>
            <a:off x="865401" y="1125375"/>
            <a:ext cx="11134599" cy="457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/>
              <a:t>Sequence of </a:t>
            </a:r>
            <a:r>
              <a:rPr lang="en-US" altLang="zh-CN" sz="4000" dirty="0" err="1"/>
              <a:t>wffs</a:t>
            </a:r>
            <a:r>
              <a:rPr lang="en-US" altLang="zh-CN" sz="4000" dirty="0"/>
              <a:t> w1,…,</a:t>
            </a:r>
            <a:r>
              <a:rPr lang="en-US" altLang="zh-CN" sz="4000" dirty="0" err="1"/>
              <a:t>wn</a:t>
            </a:r>
            <a:r>
              <a:rPr lang="en-US" altLang="zh-CN" sz="4000" dirty="0"/>
              <a:t> is a</a:t>
            </a:r>
          </a:p>
          <a:p>
            <a:pPr lvl="1"/>
            <a:r>
              <a:rPr lang="en-US" altLang="zh-CN" sz="3600" dirty="0"/>
              <a:t>proof (deduction) of </a:t>
            </a:r>
            <a:r>
              <a:rPr lang="en-US" altLang="zh-CN" sz="3600" dirty="0" err="1"/>
              <a:t>wn</a:t>
            </a:r>
            <a:endParaRPr lang="en-US" altLang="zh-CN" sz="3600" dirty="0"/>
          </a:p>
          <a:p>
            <a:pPr lvl="1"/>
            <a:r>
              <a:rPr lang="en-US" altLang="zh-CN" sz="3600" dirty="0"/>
              <a:t>from a set of </a:t>
            </a:r>
            <a:r>
              <a:rPr lang="en-US" altLang="zh-CN" sz="3600" dirty="0" err="1"/>
              <a:t>wffs</a:t>
            </a:r>
            <a:r>
              <a:rPr lang="en-US" altLang="zh-CN" sz="3600" dirty="0"/>
              <a:t> </a:t>
            </a:r>
            <a:r>
              <a:rPr lang="en-US" altLang="zh-CN" sz="3600" dirty="0">
                <a:sym typeface="Symbol" panose="05050102010706020507" pitchFamily="18" charset="2"/>
              </a:rPr>
              <a:t> </a:t>
            </a:r>
            <a:r>
              <a:rPr lang="en-US" altLang="zh-CN" sz="3600" dirty="0" err="1">
                <a:sym typeface="Symbol" panose="05050102010706020507" pitchFamily="18" charset="2"/>
              </a:rPr>
              <a:t>iff</a:t>
            </a:r>
            <a:r>
              <a:rPr lang="en-US" altLang="zh-CN" sz="3600" dirty="0">
                <a:sym typeface="Symbol" panose="05050102010706020507" pitchFamily="18" charset="2"/>
              </a:rPr>
              <a:t> </a:t>
            </a:r>
            <a:r>
              <a:rPr lang="en-US" altLang="zh-CN" sz="3600" dirty="0"/>
              <a:t>each </a:t>
            </a:r>
            <a:r>
              <a:rPr lang="en-US" altLang="zh-CN" sz="3600" dirty="0" err="1"/>
              <a:t>wi</a:t>
            </a:r>
            <a:r>
              <a:rPr lang="en-US" altLang="zh-CN" sz="3600" dirty="0"/>
              <a:t> is either</a:t>
            </a:r>
            <a:endParaRPr lang="en-US" altLang="zh-CN" sz="3600" dirty="0">
              <a:sym typeface="Symbol" panose="05050102010706020507" pitchFamily="18" charset="2"/>
            </a:endParaRPr>
          </a:p>
          <a:p>
            <a:pPr lvl="2"/>
            <a:r>
              <a:rPr lang="en-US" altLang="zh-CN" sz="3200" dirty="0"/>
              <a:t>a member of </a:t>
            </a:r>
            <a:r>
              <a:rPr lang="en-US" altLang="zh-CN" sz="3200" dirty="0">
                <a:sym typeface="Symbol" panose="05050102010706020507" pitchFamily="18" charset="2"/>
              </a:rPr>
              <a:t> or</a:t>
            </a:r>
          </a:p>
          <a:p>
            <a:pPr lvl="2"/>
            <a:r>
              <a:rPr lang="en-US" altLang="zh-CN" sz="3200" dirty="0">
                <a:sym typeface="Symbol" panose="05050102010706020507" pitchFamily="18" charset="2"/>
              </a:rPr>
              <a:t>inferred from earlier </a:t>
            </a:r>
            <a:r>
              <a:rPr lang="en-US" altLang="zh-CN" sz="3200" dirty="0" err="1">
                <a:sym typeface="Symbol" panose="05050102010706020507" pitchFamily="18" charset="2"/>
              </a:rPr>
              <a:t>wffs</a:t>
            </a:r>
            <a:r>
              <a:rPr lang="en-US" altLang="zh-CN" sz="3200" dirty="0">
                <a:sym typeface="Symbol" panose="05050102010706020507" pitchFamily="18" charset="2"/>
              </a:rPr>
              <a:t> </a:t>
            </a:r>
          </a:p>
          <a:p>
            <a:pPr lvl="3"/>
            <a:r>
              <a:rPr lang="en-US" altLang="zh-CN" sz="2800" dirty="0">
                <a:sym typeface="Symbol" panose="05050102010706020507" pitchFamily="18" charset="2"/>
              </a:rPr>
              <a:t>i.e. </a:t>
            </a:r>
            <a:r>
              <a:rPr lang="en-US" altLang="zh-CN" sz="2800" dirty="0" err="1">
                <a:sym typeface="Symbol" panose="05050102010706020507" pitchFamily="18" charset="2"/>
              </a:rPr>
              <a:t>wi</a:t>
            </a:r>
            <a:r>
              <a:rPr lang="en-US" altLang="zh-CN" sz="2800" dirty="0">
                <a:sym typeface="Symbol" panose="05050102010706020507" pitchFamily="18" charset="2"/>
              </a:rPr>
              <a:t> has already a proof</a:t>
            </a:r>
          </a:p>
          <a:p>
            <a:pPr lvl="1"/>
            <a:r>
              <a:rPr lang="en-US" altLang="zh-CN" sz="3600" dirty="0">
                <a:sym typeface="Symbol" panose="05050102010706020507" pitchFamily="18" charset="2"/>
              </a:rPr>
              <a:t>“</a:t>
            </a:r>
            <a:r>
              <a:rPr lang="en-US" altLang="zh-CN" sz="3600" dirty="0" err="1">
                <a:sym typeface="Symbol" panose="05050102010706020507" pitchFamily="18" charset="2"/>
              </a:rPr>
              <a:t>wn</a:t>
            </a:r>
            <a:r>
              <a:rPr lang="en-US" altLang="zh-CN" sz="3600" dirty="0">
                <a:sym typeface="Symbol" panose="05050102010706020507" pitchFamily="18" charset="2"/>
              </a:rPr>
              <a:t> is a theorem of ”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CEDCB2A-AED7-4C3A-9120-28D7DCE982AC}"/>
              </a:ext>
            </a:extLst>
          </p:cNvPr>
          <p:cNvSpPr txBox="1">
            <a:spLocks noChangeArrowheads="1"/>
          </p:cNvSpPr>
          <p:nvPr/>
        </p:nvSpPr>
        <p:spPr>
          <a:xfrm>
            <a:off x="768000" y="4869000"/>
            <a:ext cx="8492400" cy="418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Notation: </a:t>
            </a:r>
            <a:r>
              <a:rPr lang="en-US" altLang="zh-CN" sz="3600" dirty="0">
                <a:sym typeface="Symbol" panose="05050102010706020507" pitchFamily="18" charset="2"/>
              </a:rPr>
              <a:t> |- </a:t>
            </a:r>
            <a:r>
              <a:rPr lang="en-US" altLang="zh-CN" sz="3600" dirty="0" err="1">
                <a:sym typeface="Symbol" panose="05050102010706020507" pitchFamily="18" charset="2"/>
              </a:rPr>
              <a:t>wn</a:t>
            </a:r>
            <a:endParaRPr lang="en-US" altLang="zh-CN" sz="3600" dirty="0">
              <a:sym typeface="Symbol" panose="05050102010706020507" pitchFamily="18" charset="2"/>
            </a:endParaRPr>
          </a:p>
          <a:p>
            <a:r>
              <a:rPr lang="en-US" altLang="zh-CN" sz="3600" dirty="0">
                <a:sym typeface="Symbol" panose="05050102010706020507" pitchFamily="18" charset="2"/>
              </a:rPr>
              <a:t>Note: possible proofs depend on the set of inference rules used in the proof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25303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  <p:bldP spid="7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A59E3-E1F7-451D-908C-C4314EBCD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Proof trees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02505F-D970-40E1-9033-6979B94D6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528CAE-41C9-4664-B5EC-DB58F75C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4CB056-C2B8-4E2A-A4C0-5A34BE97D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904F241-5812-4F29-B0BB-8B169811FE74}"/>
              </a:ext>
            </a:extLst>
          </p:cNvPr>
          <p:cNvSpPr txBox="1">
            <a:spLocks noChangeArrowheads="1"/>
          </p:cNvSpPr>
          <p:nvPr/>
        </p:nvSpPr>
        <p:spPr>
          <a:xfrm>
            <a:off x="865400" y="1219200"/>
            <a:ext cx="10678899" cy="4419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/>
              <a:t>Proofs create a partial order</a:t>
            </a:r>
          </a:p>
          <a:p>
            <a:pPr lvl="1"/>
            <a:r>
              <a:rPr lang="en-US" altLang="zh-CN" sz="3200"/>
              <a:t>inferred wffs depend on other wffs etc...</a:t>
            </a:r>
          </a:p>
          <a:p>
            <a:pPr lvl="1"/>
            <a:r>
              <a:rPr lang="en-US" altLang="zh-CN" sz="3200"/>
              <a:t>proof trees express this ordering</a:t>
            </a:r>
          </a:p>
          <a:p>
            <a:r>
              <a:rPr lang="en-US" altLang="zh-CN" sz="3600"/>
              <a:t>Proof tree (see Fig. 13.1)</a:t>
            </a:r>
          </a:p>
          <a:p>
            <a:pPr lvl="1"/>
            <a:r>
              <a:rPr lang="en-US" altLang="zh-CN" sz="3200"/>
              <a:t>nodes are labeled with wffs (of the proof)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95494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E3FDD-9C74-47D1-818D-79D69774B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670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each node is either: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EC91F6-FE1B-4BE0-8AE0-E15DE52ED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4304B9-09E0-4D5A-BA3B-7DA38A103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780A68-98D9-448E-9899-5D5AE048F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F4EA8FC-4121-407C-8DAD-3E049F291DE3}"/>
              </a:ext>
            </a:extLst>
          </p:cNvPr>
          <p:cNvSpPr txBox="1">
            <a:spLocks noChangeArrowheads="1"/>
          </p:cNvSpPr>
          <p:nvPr/>
        </p:nvSpPr>
        <p:spPr>
          <a:xfrm>
            <a:off x="408000" y="996145"/>
            <a:ext cx="8915400" cy="5181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altLang="zh-CN" sz="4600" dirty="0"/>
              <a:t>a member of </a:t>
            </a:r>
            <a:r>
              <a:rPr lang="en-US" altLang="zh-CN" sz="4600" dirty="0">
                <a:sym typeface="Symbol" panose="05050102010706020507" pitchFamily="18" charset="2"/>
              </a:rPr>
              <a:t> or</a:t>
            </a:r>
          </a:p>
          <a:p>
            <a:pPr lvl="2"/>
            <a:r>
              <a:rPr lang="en-US" altLang="zh-CN" sz="4600" dirty="0">
                <a:sym typeface="Symbol" panose="05050102010706020507" pitchFamily="18" charset="2"/>
              </a:rPr>
              <a:t>inferred from it</a:t>
            </a:r>
            <a:r>
              <a:rPr lang="en-US" altLang="zh-CN" sz="4600" dirty="0">
                <a:latin typeface="Verdana" panose="020B0604030504040204" pitchFamily="34" charset="0"/>
                <a:sym typeface="Symbol" panose="05050102010706020507" pitchFamily="18" charset="2"/>
              </a:rPr>
              <a:t>’</a:t>
            </a:r>
            <a:r>
              <a:rPr lang="en-US" altLang="zh-CN" sz="4600" dirty="0">
                <a:sym typeface="Symbol" panose="05050102010706020507" pitchFamily="18" charset="2"/>
              </a:rPr>
              <a:t>s descendant nodes</a:t>
            </a:r>
          </a:p>
          <a:p>
            <a:pPr lvl="1"/>
            <a:r>
              <a:rPr lang="en-US" altLang="zh-CN" sz="4600" dirty="0">
                <a:sym typeface="Symbol" panose="05050102010706020507" pitchFamily="18" charset="2"/>
              </a:rPr>
              <a:t>tree is a proof of it</a:t>
            </a:r>
            <a:r>
              <a:rPr lang="en-US" altLang="zh-CN" sz="4600" dirty="0">
                <a:latin typeface="Verdana" panose="020B0604030504040204" pitchFamily="34" charset="0"/>
                <a:sym typeface="Symbol" panose="05050102010706020507" pitchFamily="18" charset="2"/>
              </a:rPr>
              <a:t>’</a:t>
            </a:r>
            <a:r>
              <a:rPr lang="en-US" altLang="zh-CN" sz="4600" dirty="0">
                <a:sym typeface="Symbol" panose="05050102010706020507" pitchFamily="18" charset="2"/>
              </a:rPr>
              <a:t>s root node</a:t>
            </a:r>
          </a:p>
          <a:p>
            <a:pPr lvl="2"/>
            <a:r>
              <a:rPr lang="en-US" altLang="zh-CN" sz="4600" dirty="0">
                <a:sym typeface="Symbol" panose="05050102010706020507" pitchFamily="18" charset="2"/>
              </a:rPr>
              <a:t>note: proof trees are often drawn </a:t>
            </a:r>
            <a:r>
              <a:rPr lang="en-US" altLang="zh-CN" sz="4600" dirty="0">
                <a:latin typeface="Verdana" panose="020B0604030504040204" pitchFamily="34" charset="0"/>
                <a:sym typeface="Symbol" panose="05050102010706020507" pitchFamily="18" charset="2"/>
              </a:rPr>
              <a:t>’</a:t>
            </a:r>
            <a:r>
              <a:rPr lang="en-US" altLang="zh-CN" sz="4600" dirty="0">
                <a:sym typeface="Symbol" panose="05050102010706020507" pitchFamily="18" charset="2"/>
              </a:rPr>
              <a:t>upside-down</a:t>
            </a:r>
            <a:r>
              <a:rPr lang="en-US" altLang="zh-CN" sz="4600" dirty="0">
                <a:latin typeface="Verdana" panose="020B0604030504040204" pitchFamily="34" charset="0"/>
                <a:sym typeface="Symbol" panose="05050102010706020507" pitchFamily="18" charset="2"/>
              </a:rPr>
              <a:t>’</a:t>
            </a:r>
            <a:endParaRPr lang="en-US" altLang="zh-CN" sz="4600" dirty="0"/>
          </a:p>
        </p:txBody>
      </p:sp>
    </p:spTree>
    <p:extLst>
      <p:ext uri="{BB962C8B-B14F-4D97-AF65-F5344CB8AC3E}">
        <p14:creationId xmlns:p14="http://schemas.microsoft.com/office/powerpoint/2010/main" val="170380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352000" y="20808"/>
            <a:ext cx="12211000" cy="6874264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-23144" y="11599"/>
            <a:ext cx="3660683" cy="6853172"/>
            <a:chOff x="-23144" y="11599"/>
            <a:chExt cx="4489426" cy="685317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123" y="18370"/>
              <a:ext cx="1652159" cy="6846401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342" y="11599"/>
              <a:ext cx="1652159" cy="6846401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7"/>
            <a:stretch/>
          </p:blipFill>
          <p:spPr>
            <a:xfrm>
              <a:off x="-23144" y="11599"/>
              <a:ext cx="1305081" cy="6846401"/>
            </a:xfrm>
            <a:prstGeom prst="rect">
              <a:avLst/>
            </a:prstGeom>
          </p:spPr>
        </p:pic>
      </p:grpSp>
      <p:sp>
        <p:nvSpPr>
          <p:cNvPr id="37" name="矩形 36"/>
          <p:cNvSpPr/>
          <p:nvPr/>
        </p:nvSpPr>
        <p:spPr>
          <a:xfrm>
            <a:off x="0" y="-22051"/>
            <a:ext cx="3660684" cy="6880052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487" y="1101805"/>
            <a:ext cx="4871263" cy="487126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000" y="-682148"/>
            <a:ext cx="2203682" cy="63403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00" y="-916111"/>
            <a:ext cx="2204181" cy="520337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3637539" y="-47132"/>
            <a:ext cx="0" cy="69119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03112" y="2125391"/>
            <a:ext cx="3392443" cy="12834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ko-KR" sz="6600" b="1" dirty="0">
                <a:latin typeface="Times New Roman" panose="02020603050405020304" pitchFamily="18" charset="0"/>
              </a:rPr>
              <a:t>Outline</a:t>
            </a:r>
            <a:endParaRPr lang="zh-CN" altLang="en-US" sz="6600" b="1" dirty="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970F9842-B7BA-4395-A694-52D3C0B21307}"/>
              </a:ext>
            </a:extLst>
          </p:cNvPr>
          <p:cNvSpPr txBox="1">
            <a:spLocks noChangeArrowheads="1"/>
          </p:cNvSpPr>
          <p:nvPr/>
        </p:nvSpPr>
        <p:spPr>
          <a:xfrm>
            <a:off x="3802500" y="1324868"/>
            <a:ext cx="87630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ct val="20000"/>
              </a:spcBef>
              <a:buSzPct val="85000"/>
              <a:buFont typeface="+mj-lt"/>
              <a:buAutoNum type="arabicPeriod"/>
            </a:pPr>
            <a:r>
              <a:rPr lang="en-US" altLang="zh-CN" sz="3600" b="1" dirty="0"/>
              <a:t> Propositional Calculus</a:t>
            </a:r>
          </a:p>
          <a:p>
            <a:pPr marL="457200" indent="-457200" algn="l">
              <a:spcBef>
                <a:spcPct val="20000"/>
              </a:spcBef>
              <a:buSzPct val="85000"/>
              <a:buFont typeface="+mj-lt"/>
              <a:buAutoNum type="arabicPeriod"/>
            </a:pPr>
            <a:r>
              <a:rPr lang="en-US" altLang="zh-CN" sz="3600" b="1" dirty="0"/>
              <a:t> Resolution in Propositional Calculus</a:t>
            </a:r>
          </a:p>
          <a:p>
            <a:pPr marL="457200" indent="-457200" algn="l">
              <a:spcBef>
                <a:spcPct val="20000"/>
              </a:spcBef>
              <a:buSzPct val="85000"/>
              <a:buFont typeface="+mj-lt"/>
              <a:buAutoNum type="arabicPeriod"/>
            </a:pPr>
            <a:r>
              <a:rPr lang="en-US" altLang="zh-CN" sz="3600" b="1" dirty="0"/>
              <a:t> Predicate Calculus</a:t>
            </a:r>
          </a:p>
          <a:p>
            <a:pPr marL="457200" indent="-457200" algn="l">
              <a:spcBef>
                <a:spcPct val="20000"/>
              </a:spcBef>
              <a:buSzPct val="85000"/>
              <a:buFont typeface="+mj-lt"/>
              <a:buAutoNum type="arabicPeriod"/>
            </a:pPr>
            <a:r>
              <a:rPr lang="en-US" altLang="zh-CN" sz="3600" b="1" dirty="0"/>
              <a:t> Resolution in Predicate Calculus</a:t>
            </a:r>
          </a:p>
          <a:p>
            <a:pPr marL="457200" indent="-457200" algn="l">
              <a:spcBef>
                <a:spcPct val="20000"/>
              </a:spcBef>
              <a:buSzPct val="85000"/>
              <a:buFont typeface="+mj-lt"/>
              <a:buAutoNum type="arabicPeriod"/>
            </a:pPr>
            <a:r>
              <a:rPr lang="en-US" altLang="zh-CN" sz="3600" b="1" dirty="0"/>
              <a:t>Knowledge-Based Systems</a:t>
            </a:r>
          </a:p>
          <a:p>
            <a:pPr marL="457200" indent="-457200" algn="l">
              <a:spcBef>
                <a:spcPct val="20000"/>
              </a:spcBef>
              <a:buSzPct val="85000"/>
              <a:buFont typeface="+mj-lt"/>
              <a:buAutoNum type="arabicPeriod"/>
            </a:pPr>
            <a:r>
              <a:rPr lang="en-US" altLang="zh-CN" sz="3600" b="1" dirty="0"/>
              <a:t>Representing Commonsense Knowledge(</a:t>
            </a:r>
            <a:r>
              <a:rPr lang="zh-CN" altLang="en-US" sz="3600" b="1" dirty="0"/>
              <a:t>常识知识的表示</a:t>
            </a:r>
            <a:r>
              <a:rPr lang="en-US" altLang="zh-CN" sz="3600" b="1" dirty="0"/>
              <a:t>)</a:t>
            </a:r>
          </a:p>
          <a:p>
            <a:pPr marL="457200" indent="-457200" algn="l">
              <a:spcBef>
                <a:spcPct val="20000"/>
              </a:spcBef>
              <a:buSzPct val="85000"/>
              <a:buFont typeface="+mj-lt"/>
              <a:buAutoNum type="arabicPeriod"/>
            </a:pPr>
            <a:r>
              <a:rPr lang="en-US" altLang="zh-CN" sz="3600" b="1" dirty="0"/>
              <a:t>Reasoning with Uncertain Information</a:t>
            </a:r>
          </a:p>
          <a:p>
            <a:pPr marL="457200" indent="-457200" algn="l">
              <a:spcBef>
                <a:spcPct val="20000"/>
              </a:spcBef>
              <a:buSzPct val="85000"/>
              <a:buFont typeface="+mj-lt"/>
              <a:buAutoNum type="arabicPeriod"/>
            </a:pPr>
            <a:r>
              <a:rPr lang="en-US" altLang="zh-CN" sz="3600" b="1" dirty="0"/>
              <a:t>Learning and Acting with Bayes Nets</a:t>
            </a:r>
          </a:p>
        </p:txBody>
      </p:sp>
    </p:spTree>
    <p:extLst>
      <p:ext uri="{BB962C8B-B14F-4D97-AF65-F5344CB8AC3E}">
        <p14:creationId xmlns:p14="http://schemas.microsoft.com/office/powerpoint/2010/main" val="4018494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777D1A-3BC6-4E3E-9C27-F1CA63537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00" y="549000"/>
            <a:ext cx="7534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 Sample Proof Tree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B8AB13E-16BF-458D-B65A-AE8D25496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B55544-33BE-4A61-8340-66913662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9A2ED3-5F3B-4725-9E75-C505C885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C7E7843B-D1FB-4AF4-BB76-FFDEAC1B9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287" y="1346200"/>
            <a:ext cx="4519613" cy="416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756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A7D0D-9860-41A1-8F59-08AAC11CF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13.5 Semantics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A2E113-9754-4532-BB97-A52D60D10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52768B2-6186-4346-B1B2-58C4BBA1A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DF99B1-6230-4E35-8501-81E576E0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58BEA0-1A9B-4ED7-9192-C8EDE18CC2A4}"/>
              </a:ext>
            </a:extLst>
          </p:cNvPr>
          <p:cNvSpPr/>
          <p:nvPr/>
        </p:nvSpPr>
        <p:spPr>
          <a:xfrm>
            <a:off x="1560000" y="1720840"/>
            <a:ext cx="10080000" cy="374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CN" sz="4400" dirty="0"/>
              <a:t>Interpretations(</a:t>
            </a:r>
            <a:r>
              <a:rPr lang="zh-CN" altLang="en-US" sz="4400" dirty="0"/>
              <a:t>解释</a:t>
            </a:r>
            <a:r>
              <a:rPr lang="en-US" altLang="zh-CN" sz="4400" dirty="0"/>
              <a:t>)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CN" sz="4400" dirty="0"/>
              <a:t>Truth tables</a:t>
            </a:r>
            <a:r>
              <a:rPr lang="zh-CN" altLang="en-US" sz="4400" dirty="0"/>
              <a:t>（真值表）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CN" sz="4400" dirty="0"/>
              <a:t>Satisfiability, models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CN" sz="4400" dirty="0"/>
              <a:t>Validity</a:t>
            </a:r>
            <a:r>
              <a:rPr lang="zh-CN" altLang="en-US" sz="4400" dirty="0"/>
              <a:t>（有效性）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CN" sz="4400" dirty="0"/>
              <a:t>Equivalence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CN" sz="4400" dirty="0"/>
              <a:t>Entailment</a:t>
            </a:r>
            <a:r>
              <a:rPr lang="zh-CN" altLang="en-US" sz="4400" dirty="0"/>
              <a:t>（蕴涵）</a:t>
            </a:r>
          </a:p>
        </p:txBody>
      </p:sp>
    </p:spTree>
    <p:extLst>
      <p:ext uri="{BB962C8B-B14F-4D97-AF65-F5344CB8AC3E}">
        <p14:creationId xmlns:p14="http://schemas.microsoft.com/office/powerpoint/2010/main" val="2262263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662E7-55C2-474C-974C-38C5ADD07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886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13.5.1 Interpretations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E39655-785B-4D30-A215-455B49F01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31C62B-3460-4EAA-A5A4-3F4DB7572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60916D-F96F-42D8-8C2C-31F1B050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5F00B52-6C71-44D5-88F2-7A91933A07E2}"/>
              </a:ext>
            </a:extLst>
          </p:cNvPr>
          <p:cNvSpPr txBox="1">
            <a:spLocks noChangeArrowheads="1"/>
          </p:cNvSpPr>
          <p:nvPr/>
        </p:nvSpPr>
        <p:spPr>
          <a:xfrm>
            <a:off x="1344000" y="1668349"/>
            <a:ext cx="83820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/>
              <a:t>An interpretation associates</a:t>
            </a:r>
          </a:p>
          <a:p>
            <a:pPr lvl="1"/>
            <a:r>
              <a:rPr lang="en-US" altLang="zh-CN" sz="4000" b="1" dirty="0"/>
              <a:t>the elements of language with</a:t>
            </a:r>
          </a:p>
          <a:p>
            <a:pPr lvl="1"/>
            <a:r>
              <a:rPr lang="en-US" altLang="zh-CN" sz="4000" b="1" dirty="0"/>
              <a:t>the domain of discourse</a:t>
            </a:r>
          </a:p>
          <a:p>
            <a:r>
              <a:rPr lang="en-US" altLang="zh-CN" sz="4000" b="1" dirty="0"/>
              <a:t>Meaning of an atom?</a:t>
            </a:r>
          </a:p>
          <a:p>
            <a:pPr lvl="1"/>
            <a:r>
              <a:rPr lang="en-US" altLang="zh-CN" sz="4000" b="1" dirty="0"/>
              <a:t>proposition (statement) about the world</a:t>
            </a:r>
          </a:p>
        </p:txBody>
      </p:sp>
    </p:spTree>
    <p:extLst>
      <p:ext uri="{BB962C8B-B14F-4D97-AF65-F5344CB8AC3E}">
        <p14:creationId xmlns:p14="http://schemas.microsoft.com/office/powerpoint/2010/main" val="290670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F14D54-D66C-4B33-B412-2785099B7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8AF7C3-3AB0-4C4A-A79D-FF04F78C6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A25EF5-3594-4246-9942-E61A5FA47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BE513A9-4B8D-4CBE-894A-02283008BBDE}"/>
              </a:ext>
            </a:extLst>
          </p:cNvPr>
          <p:cNvSpPr txBox="1">
            <a:spLocks noChangeArrowheads="1"/>
          </p:cNvSpPr>
          <p:nvPr/>
        </p:nvSpPr>
        <p:spPr>
          <a:xfrm>
            <a:off x="912000" y="549000"/>
            <a:ext cx="8458200" cy="5562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4400" dirty="0"/>
              <a:t>e.g. </a:t>
            </a:r>
            <a:r>
              <a:rPr lang="en-US" altLang="zh-CN" sz="4400" dirty="0" err="1"/>
              <a:t>bat_ok</a:t>
            </a:r>
            <a:r>
              <a:rPr lang="en-US" altLang="zh-CN" sz="4400" dirty="0"/>
              <a:t> </a:t>
            </a:r>
            <a:r>
              <a:rPr lang="en-US" altLang="zh-CN" sz="4400" dirty="0">
                <a:sym typeface="Wingdings" panose="05000000000000000000" pitchFamily="2" charset="2"/>
              </a:rPr>
              <a:t> </a:t>
            </a:r>
            <a:r>
              <a:rPr lang="en-US" altLang="zh-CN" sz="4400" dirty="0">
                <a:latin typeface="Verdana" panose="020B0604030504040204" pitchFamily="34" charset="0"/>
                <a:sym typeface="Wingdings" panose="05000000000000000000" pitchFamily="2" charset="2"/>
              </a:rPr>
              <a:t>“</a:t>
            </a:r>
            <a:r>
              <a:rPr lang="en-US" altLang="zh-CN" sz="4400" dirty="0">
                <a:sym typeface="Wingdings" panose="05000000000000000000" pitchFamily="2" charset="2"/>
              </a:rPr>
              <a:t>the battery of the robot is ok</a:t>
            </a:r>
            <a:r>
              <a:rPr lang="en-US" altLang="zh-CN" sz="4400" dirty="0">
                <a:latin typeface="Verdana" panose="020B0604030504040204" pitchFamily="34" charset="0"/>
                <a:sym typeface="Wingdings" panose="05000000000000000000" pitchFamily="2" charset="2"/>
              </a:rPr>
              <a:t>”</a:t>
            </a:r>
            <a:endParaRPr lang="en-US" altLang="zh-CN" sz="4400" dirty="0"/>
          </a:p>
          <a:p>
            <a:r>
              <a:rPr lang="en-US" altLang="zh-CN" sz="4400" b="1" dirty="0"/>
              <a:t>Interpretation</a:t>
            </a:r>
          </a:p>
          <a:p>
            <a:pPr lvl="1"/>
            <a:r>
              <a:rPr lang="en-US" altLang="zh-CN" sz="4400" dirty="0"/>
              <a:t>set of all associations of atoms and propositions</a:t>
            </a:r>
          </a:p>
          <a:p>
            <a:pPr lvl="1"/>
            <a:r>
              <a:rPr lang="en-US" altLang="zh-CN" sz="4400" i="1" dirty="0"/>
              <a:t>denotation </a:t>
            </a:r>
            <a:r>
              <a:rPr lang="en-US" altLang="zh-CN" sz="4400" dirty="0"/>
              <a:t>of an atom: associated proposition in a </a:t>
            </a:r>
            <a:r>
              <a:rPr lang="en-US" altLang="zh-CN" sz="4400" i="1" dirty="0"/>
              <a:t>given </a:t>
            </a:r>
            <a:r>
              <a:rPr lang="en-US" altLang="zh-CN" sz="4400" dirty="0"/>
              <a:t>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26458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C9F1F-4940-430F-AF8A-A948879B6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Interpretations...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0F0605-6E81-4917-B5D0-F53D5FC2C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D2A504-5D8D-4E67-B1BA-D82841EA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CDD6FF-E5AE-46B3-ACA3-42A36D5FD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CB50788-852C-477E-BE2D-47922F7102B8}"/>
              </a:ext>
            </a:extLst>
          </p:cNvPr>
          <p:cNvSpPr txBox="1">
            <a:spLocks noChangeArrowheads="1"/>
          </p:cNvSpPr>
          <p:nvPr/>
        </p:nvSpPr>
        <p:spPr>
          <a:xfrm>
            <a:off x="865400" y="1197000"/>
            <a:ext cx="9838599" cy="5562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4000" b="1" dirty="0"/>
              <a:t>Given an interpretation, we can say whether atoms are </a:t>
            </a:r>
            <a:r>
              <a:rPr lang="en-US" altLang="zh-CN" sz="4000" b="1" i="1" dirty="0"/>
              <a:t>true</a:t>
            </a:r>
            <a:r>
              <a:rPr lang="en-US" altLang="zh-CN" sz="4000" b="1" dirty="0"/>
              <a:t> or </a:t>
            </a:r>
            <a:r>
              <a:rPr lang="en-US" altLang="zh-CN" sz="4000" b="1" i="1" dirty="0"/>
              <a:t>false</a:t>
            </a:r>
            <a:endParaRPr lang="en-US" altLang="zh-CN" sz="4000" b="1" dirty="0"/>
          </a:p>
          <a:p>
            <a:pPr lvl="1">
              <a:lnSpc>
                <a:spcPct val="80000"/>
              </a:lnSpc>
            </a:pPr>
            <a:r>
              <a:rPr lang="en-US" altLang="zh-CN" sz="4000" dirty="0">
                <a:sym typeface="Symbol" panose="05050102010706020507" pitchFamily="18" charset="2"/>
              </a:rPr>
              <a:t>value of atom </a:t>
            </a:r>
            <a:r>
              <a:rPr lang="en-US" altLang="zh-CN" sz="4000" dirty="0"/>
              <a:t>?</a:t>
            </a:r>
          </a:p>
          <a:p>
            <a:pPr lvl="2">
              <a:lnSpc>
                <a:spcPct val="80000"/>
              </a:lnSpc>
            </a:pPr>
            <a:r>
              <a:rPr lang="en-US" altLang="zh-CN" sz="4000" dirty="0"/>
              <a:t>suppose </a:t>
            </a:r>
            <a:r>
              <a:rPr lang="en-US" altLang="zh-CN" sz="4000" dirty="0">
                <a:sym typeface="Symbol" panose="05050102010706020507" pitchFamily="18" charset="2"/>
              </a:rPr>
              <a:t> is associated with proposition</a:t>
            </a:r>
            <a:r>
              <a:rPr lang="en-US" altLang="zh-CN" sz="4000" dirty="0">
                <a:sym typeface="Wingdings" panose="05000000000000000000" pitchFamily="2" charset="2"/>
              </a:rPr>
              <a:t> P </a:t>
            </a:r>
          </a:p>
          <a:p>
            <a:pPr lvl="2">
              <a:lnSpc>
                <a:spcPct val="80000"/>
              </a:lnSpc>
            </a:pPr>
            <a:r>
              <a:rPr lang="en-US" altLang="zh-CN" sz="4000" dirty="0"/>
              <a:t>if P </a:t>
            </a:r>
            <a:r>
              <a:rPr lang="en-US" altLang="zh-CN" sz="4000" i="1" dirty="0"/>
              <a:t>holds</a:t>
            </a:r>
            <a:r>
              <a:rPr lang="en-US" altLang="zh-CN" sz="4000" dirty="0"/>
              <a:t> then </a:t>
            </a:r>
            <a:r>
              <a:rPr lang="en-US" altLang="zh-CN" sz="4000" dirty="0">
                <a:sym typeface="Symbol" panose="05050102010706020507" pitchFamily="18" charset="2"/>
              </a:rPr>
              <a:t> is true</a:t>
            </a:r>
          </a:p>
          <a:p>
            <a:pPr lvl="2">
              <a:lnSpc>
                <a:spcPct val="80000"/>
              </a:lnSpc>
            </a:pPr>
            <a:r>
              <a:rPr lang="en-US" altLang="zh-CN" sz="4000" dirty="0"/>
              <a:t>if P does not hold then </a:t>
            </a:r>
            <a:r>
              <a:rPr lang="en-US" altLang="zh-CN" sz="4000" dirty="0">
                <a:sym typeface="Symbol" panose="05050102010706020507" pitchFamily="18" charset="2"/>
              </a:rPr>
              <a:t> is false</a:t>
            </a:r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4979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73BC78-B7C9-4A98-94A2-B83AC64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3ED705-0A8C-4B1E-95C1-06C847F0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8D2C17-CF8B-4FA1-B5A3-63B036C6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2D8B964-AF21-4A80-A355-83D42C3829AC}"/>
              </a:ext>
            </a:extLst>
          </p:cNvPr>
          <p:cNvSpPr txBox="1">
            <a:spLocks noChangeArrowheads="1"/>
          </p:cNvSpPr>
          <p:nvPr/>
        </p:nvSpPr>
        <p:spPr>
          <a:xfrm>
            <a:off x="1200000" y="549000"/>
            <a:ext cx="8534400" cy="6019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lnSpc>
                <a:spcPct val="80000"/>
              </a:lnSpc>
              <a:spcBef>
                <a:spcPts val="1000"/>
              </a:spcBef>
            </a:pPr>
            <a:r>
              <a:rPr lang="en-US" altLang="zh-CN" sz="4000" b="1" dirty="0">
                <a:sym typeface="Symbol" panose="05050102010706020507" pitchFamily="18" charset="2"/>
              </a:rPr>
              <a:t>Special atoms</a:t>
            </a:r>
          </a:p>
          <a:p>
            <a:pPr lvl="2">
              <a:lnSpc>
                <a:spcPct val="80000"/>
              </a:lnSpc>
            </a:pPr>
            <a:r>
              <a:rPr lang="en-US" altLang="zh-CN" sz="4000" dirty="0">
                <a:sym typeface="Symbol" panose="05050102010706020507" pitchFamily="18" charset="2"/>
              </a:rPr>
              <a:t>T: always true</a:t>
            </a:r>
          </a:p>
          <a:p>
            <a:pPr lvl="2">
              <a:lnSpc>
                <a:spcPct val="80000"/>
              </a:lnSpc>
            </a:pPr>
            <a:r>
              <a:rPr lang="en-US" altLang="zh-CN" sz="4000" dirty="0">
                <a:sym typeface="Symbol" panose="05050102010706020507" pitchFamily="18" charset="2"/>
              </a:rPr>
              <a:t>F: always false</a:t>
            </a:r>
          </a:p>
          <a:p>
            <a:pPr>
              <a:lnSpc>
                <a:spcPct val="80000"/>
              </a:lnSpc>
            </a:pPr>
            <a:r>
              <a:rPr lang="en-US" altLang="zh-CN" sz="4000" b="1" dirty="0">
                <a:sym typeface="Symbol" panose="05050102010706020507" pitchFamily="18" charset="2"/>
              </a:rPr>
              <a:t>Define interpretations as truth assignments</a:t>
            </a:r>
            <a:r>
              <a:rPr lang="zh-CN" altLang="en-US" sz="4000" b="1" dirty="0">
                <a:sym typeface="Symbol" panose="05050102010706020507" pitchFamily="18" charset="2"/>
              </a:rPr>
              <a:t>（指派） </a:t>
            </a:r>
            <a:r>
              <a:rPr lang="en-US" altLang="zh-CN" sz="4000" b="1" dirty="0">
                <a:sym typeface="Symbol" panose="05050102010706020507" pitchFamily="18" charset="2"/>
              </a:rPr>
              <a:t>to atoms</a:t>
            </a:r>
          </a:p>
          <a:p>
            <a:pPr lvl="1">
              <a:lnSpc>
                <a:spcPct val="80000"/>
              </a:lnSpc>
            </a:pPr>
            <a:r>
              <a:rPr lang="en-US" altLang="zh-CN" sz="4000" dirty="0">
                <a:sym typeface="Symbol" panose="05050102010706020507" pitchFamily="18" charset="2"/>
              </a:rPr>
              <a:t>we don</a:t>
            </a:r>
            <a:r>
              <a:rPr lang="en-US" altLang="zh-CN" sz="4000" dirty="0">
                <a:latin typeface="Verdana" panose="020B0604030504040204" pitchFamily="34" charset="0"/>
                <a:sym typeface="Symbol" panose="05050102010706020507" pitchFamily="18" charset="2"/>
              </a:rPr>
              <a:t>’</a:t>
            </a:r>
            <a:r>
              <a:rPr lang="en-US" altLang="zh-CN" sz="4000" dirty="0">
                <a:sym typeface="Symbol" panose="05050102010706020507" pitchFamily="18" charset="2"/>
              </a:rPr>
              <a:t>t even have to know their true meanings</a:t>
            </a:r>
          </a:p>
          <a:p>
            <a:pPr lvl="1">
              <a:lnSpc>
                <a:spcPct val="80000"/>
              </a:lnSpc>
            </a:pPr>
            <a:r>
              <a:rPr lang="en-US" altLang="zh-CN" sz="4000" dirty="0">
                <a:sym typeface="Symbol" panose="05050102010706020507" pitchFamily="18" charset="2"/>
              </a:rPr>
              <a:t>propositions are either true or false (whatever they are) </a:t>
            </a:r>
            <a:r>
              <a:rPr lang="en-US" altLang="zh-CN" sz="4000" dirty="0">
                <a:sym typeface="Wingdings" panose="05000000000000000000" pitchFamily="2" charset="2"/>
              </a:rPr>
              <a:t> atoms are either true or false</a:t>
            </a:r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204925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05A0CF-3FE7-409D-AA98-3F75519F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462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13.5.2 Truth tables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C713E5-F552-4E7F-B25D-56951A871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E550C3-7287-44FD-9B75-8E422AE49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A7184A-BE15-4D34-AC0D-70863429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6AE6B89-42B6-4B47-8CFD-89613FD18C25}"/>
              </a:ext>
            </a:extLst>
          </p:cNvPr>
          <p:cNvSpPr txBox="1">
            <a:spLocks noChangeArrowheads="1"/>
          </p:cNvSpPr>
          <p:nvPr/>
        </p:nvSpPr>
        <p:spPr>
          <a:xfrm>
            <a:off x="1488000" y="1485000"/>
            <a:ext cx="77724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b="1" dirty="0"/>
              <a:t>Truth table</a:t>
            </a:r>
          </a:p>
          <a:p>
            <a:pPr lvl="1"/>
            <a:r>
              <a:rPr lang="en-US" altLang="zh-CN" sz="4400" dirty="0"/>
              <a:t>gives a way to compute the value of any </a:t>
            </a:r>
            <a:r>
              <a:rPr lang="en-US" altLang="zh-CN" sz="4400" dirty="0" err="1"/>
              <a:t>wff</a:t>
            </a:r>
            <a:r>
              <a:rPr lang="en-US" altLang="zh-CN" sz="4400" dirty="0"/>
              <a:t> F in a given interpretation</a:t>
            </a:r>
          </a:p>
          <a:p>
            <a:pPr lvl="1"/>
            <a:r>
              <a:rPr lang="en-US" altLang="zh-CN" sz="4400" dirty="0"/>
              <a:t>contains all </a:t>
            </a:r>
            <a:r>
              <a:rPr lang="en-US" altLang="zh-CN" sz="4400" dirty="0" err="1"/>
              <a:t>subformulas</a:t>
            </a:r>
            <a:r>
              <a:rPr lang="en-US" altLang="zh-CN" sz="4400" dirty="0"/>
              <a:t> of F (F included)</a:t>
            </a:r>
          </a:p>
        </p:txBody>
      </p:sp>
    </p:spTree>
    <p:extLst>
      <p:ext uri="{BB962C8B-B14F-4D97-AF65-F5344CB8AC3E}">
        <p14:creationId xmlns:p14="http://schemas.microsoft.com/office/powerpoint/2010/main" val="149183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E8715F-9568-4006-83E3-61781FD36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F20B91-1543-4E2D-AB30-F933D7F80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6213C8-31BD-4055-8778-CA8F7871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1CDD5A-01E4-48F4-84C8-5882F471E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27</a:t>
            </a:fld>
            <a:endParaRPr lang="zh-CN" altLang="en-US"/>
          </a:p>
        </p:txBody>
      </p:sp>
      <p:graphicFrame>
        <p:nvGraphicFramePr>
          <p:cNvPr id="16" name="Group 100">
            <a:extLst>
              <a:ext uri="{FF2B5EF4-FFF2-40B4-BE49-F238E27FC236}">
                <a16:creationId xmlns:a16="http://schemas.microsoft.com/office/drawing/2014/main" id="{A35A48FD-EACF-4316-8F46-9A081B711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087284"/>
              </p:ext>
            </p:extLst>
          </p:nvPr>
        </p:nvGraphicFramePr>
        <p:xfrm>
          <a:off x="2605200" y="1905000"/>
          <a:ext cx="6477000" cy="4057650"/>
        </p:xfrm>
        <a:graphic>
          <a:graphicData uri="http://schemas.openxmlformats.org/drawingml/2006/table">
            <a:tbl>
              <a:tblPr/>
              <a:tblGrid>
                <a:gridCol w="2159000">
                  <a:extLst>
                    <a:ext uri="{9D8B030D-6E8A-4147-A177-3AD203B41FA5}">
                      <a16:colId xmlns:a16="http://schemas.microsoft.com/office/drawing/2014/main" val="3347561002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410632824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3994636392"/>
                    </a:ext>
                  </a:extLst>
                </a:gridCol>
              </a:tblGrid>
              <a:tr h="762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P 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 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 	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582801"/>
                  </a:ext>
                </a:extLst>
              </a:tr>
              <a:tr h="527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015402"/>
                  </a:ext>
                </a:extLst>
              </a:tr>
              <a:tr h="527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288395"/>
                  </a:ext>
                </a:extLst>
              </a:tr>
              <a:tr h="527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678973"/>
                  </a:ext>
                </a:extLst>
              </a:tr>
              <a:tr h="12446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919901"/>
                  </a:ext>
                </a:extLst>
              </a:tr>
            </a:tbl>
          </a:graphicData>
        </a:graphic>
      </p:graphicFrame>
      <p:sp>
        <p:nvSpPr>
          <p:cNvPr id="17" name="Line 30">
            <a:extLst>
              <a:ext uri="{FF2B5EF4-FFF2-40B4-BE49-F238E27FC236}">
                <a16:creationId xmlns:a16="http://schemas.microsoft.com/office/drawing/2014/main" id="{3CC97530-7DAE-4E17-9AE0-27C2C3D0244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2209800"/>
            <a:ext cx="647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Line 93">
            <a:extLst>
              <a:ext uri="{FF2B5EF4-FFF2-40B4-BE49-F238E27FC236}">
                <a16:creationId xmlns:a16="http://schemas.microsoft.com/office/drawing/2014/main" id="{3FD990F3-D04A-4327-806D-282EC73E1D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5600" y="2438400"/>
            <a:ext cx="7772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" name="Line 95">
            <a:extLst>
              <a:ext uri="{FF2B5EF4-FFF2-40B4-BE49-F238E27FC236}">
                <a16:creationId xmlns:a16="http://schemas.microsoft.com/office/drawing/2014/main" id="{B202B7D7-12B7-4DFD-8625-9EE6BC781F4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9400" y="3200400"/>
            <a:ext cx="7772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" name="Line 96">
            <a:extLst>
              <a:ext uri="{FF2B5EF4-FFF2-40B4-BE49-F238E27FC236}">
                <a16:creationId xmlns:a16="http://schemas.microsoft.com/office/drawing/2014/main" id="{62FBFF8E-B3AB-46BB-B8E8-3DC78F70A87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9400" y="3810000"/>
            <a:ext cx="7772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" name="Line 97">
            <a:extLst>
              <a:ext uri="{FF2B5EF4-FFF2-40B4-BE49-F238E27FC236}">
                <a16:creationId xmlns:a16="http://schemas.microsoft.com/office/drawing/2014/main" id="{D558A900-D77E-4AD3-98BA-CE126999AD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9400" y="4495800"/>
            <a:ext cx="7772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" name="Line 98">
            <a:extLst>
              <a:ext uri="{FF2B5EF4-FFF2-40B4-BE49-F238E27FC236}">
                <a16:creationId xmlns:a16="http://schemas.microsoft.com/office/drawing/2014/main" id="{EADC28B9-431C-4958-B6BE-479D135F4506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3200" y="5257800"/>
            <a:ext cx="7772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" name="Line 101">
            <a:extLst>
              <a:ext uri="{FF2B5EF4-FFF2-40B4-BE49-F238E27FC236}">
                <a16:creationId xmlns:a16="http://schemas.microsoft.com/office/drawing/2014/main" id="{A8F8176A-B71C-4578-8679-C1E0B4B7C3F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1905000"/>
            <a:ext cx="0" cy="3352800"/>
          </a:xfrm>
          <a:prstGeom prst="line">
            <a:avLst/>
          </a:prstGeom>
          <a:noFill/>
          <a:ln w="57150">
            <a:solidFill>
              <a:srgbClr val="33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" name="Line 102">
            <a:extLst>
              <a:ext uri="{FF2B5EF4-FFF2-40B4-BE49-F238E27FC236}">
                <a16:creationId xmlns:a16="http://schemas.microsoft.com/office/drawing/2014/main" id="{9B45323C-5643-45A1-9345-81CE95768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1905000"/>
            <a:ext cx="0" cy="3352800"/>
          </a:xfrm>
          <a:prstGeom prst="line">
            <a:avLst/>
          </a:prstGeom>
          <a:noFill/>
          <a:ln w="57150">
            <a:solidFill>
              <a:srgbClr val="33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" name="Rectangle 103">
            <a:extLst>
              <a:ext uri="{FF2B5EF4-FFF2-40B4-BE49-F238E27FC236}">
                <a16:creationId xmlns:a16="http://schemas.microsoft.com/office/drawing/2014/main" id="{0204C0BE-0732-4814-B4C3-A121AB7C0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040" y="301364"/>
            <a:ext cx="5654675" cy="70167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rgbClr val="FF0000"/>
                </a:solidFill>
              </a:rPr>
              <a:t>合 取 词</a:t>
            </a:r>
            <a:r>
              <a:rPr lang="en-US" altLang="zh-CN" sz="4000" b="1" dirty="0">
                <a:solidFill>
                  <a:srgbClr val="FF0000"/>
                </a:solidFill>
              </a:rPr>
              <a:t>(Conjunction) ∧</a:t>
            </a:r>
          </a:p>
        </p:txBody>
      </p:sp>
    </p:spTree>
    <p:extLst>
      <p:ext uri="{BB962C8B-B14F-4D97-AF65-F5344CB8AC3E}">
        <p14:creationId xmlns:p14="http://schemas.microsoft.com/office/powerpoint/2010/main" val="327032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83F9F5-87EE-4A6C-93D2-F093CF6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E75C1C-2214-4F03-B909-32E2D655F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EF4F19-308F-4A18-BC34-ACB13E99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28</a:t>
            </a:fld>
            <a:endParaRPr lang="zh-CN" altLang="en-US"/>
          </a:p>
        </p:txBody>
      </p:sp>
      <p:graphicFrame>
        <p:nvGraphicFramePr>
          <p:cNvPr id="16" name="Group 39">
            <a:extLst>
              <a:ext uri="{FF2B5EF4-FFF2-40B4-BE49-F238E27FC236}">
                <a16:creationId xmlns:a16="http://schemas.microsoft.com/office/drawing/2014/main" id="{5480E0F7-ED5F-416E-BCD1-8E2BA0E52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010224"/>
              </p:ext>
            </p:extLst>
          </p:nvPr>
        </p:nvGraphicFramePr>
        <p:xfrm>
          <a:off x="1458000" y="1704600"/>
          <a:ext cx="6477000" cy="4057650"/>
        </p:xfrm>
        <a:graphic>
          <a:graphicData uri="http://schemas.openxmlformats.org/drawingml/2006/table">
            <a:tbl>
              <a:tblPr/>
              <a:tblGrid>
                <a:gridCol w="2159000">
                  <a:extLst>
                    <a:ext uri="{9D8B030D-6E8A-4147-A177-3AD203B41FA5}">
                      <a16:colId xmlns:a16="http://schemas.microsoft.com/office/drawing/2014/main" val="3565992993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274612850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605227192"/>
                    </a:ext>
                  </a:extLst>
                </a:gridCol>
              </a:tblGrid>
              <a:tr h="762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 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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Q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	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449585"/>
                  </a:ext>
                </a:extLst>
              </a:tr>
              <a:tr h="527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206968"/>
                  </a:ext>
                </a:extLst>
              </a:tr>
              <a:tr h="527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011420"/>
                  </a:ext>
                </a:extLst>
              </a:tr>
              <a:tr h="527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595817"/>
                  </a:ext>
                </a:extLst>
              </a:tr>
              <a:tr h="12446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SzPct val="8500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196766"/>
                  </a:ext>
                </a:extLst>
              </a:tr>
            </a:tbl>
          </a:graphicData>
        </a:graphic>
      </p:graphicFrame>
      <p:sp>
        <p:nvSpPr>
          <p:cNvPr id="17" name="Line 28">
            <a:extLst>
              <a:ext uri="{FF2B5EF4-FFF2-40B4-BE49-F238E27FC236}">
                <a16:creationId xmlns:a16="http://schemas.microsoft.com/office/drawing/2014/main" id="{12AD1194-F2BD-4B99-B675-80E1EB4296CC}"/>
              </a:ext>
            </a:extLst>
          </p:cNvPr>
          <p:cNvSpPr>
            <a:spLocks noChangeShapeType="1"/>
          </p:cNvSpPr>
          <p:nvPr/>
        </p:nvSpPr>
        <p:spPr bwMode="auto">
          <a:xfrm>
            <a:off x="1458000" y="2009400"/>
            <a:ext cx="647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Line 29">
            <a:extLst>
              <a:ext uri="{FF2B5EF4-FFF2-40B4-BE49-F238E27FC236}">
                <a16:creationId xmlns:a16="http://schemas.microsoft.com/office/drawing/2014/main" id="{54B30890-BDF2-4AFA-AFAA-0FFADF846686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00" y="2238000"/>
            <a:ext cx="7772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dirty="0"/>
          </a:p>
        </p:txBody>
      </p:sp>
      <p:sp>
        <p:nvSpPr>
          <p:cNvPr id="19" name="Line 30">
            <a:extLst>
              <a:ext uri="{FF2B5EF4-FFF2-40B4-BE49-F238E27FC236}">
                <a16:creationId xmlns:a16="http://schemas.microsoft.com/office/drawing/2014/main" id="{5ADB97FA-2FFE-4131-839B-2F1D5B8DDBD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200" y="3000000"/>
            <a:ext cx="7772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" name="Line 31">
            <a:extLst>
              <a:ext uri="{FF2B5EF4-FFF2-40B4-BE49-F238E27FC236}">
                <a16:creationId xmlns:a16="http://schemas.microsoft.com/office/drawing/2014/main" id="{34F9E4AB-5DAA-4FFC-AB2D-42E5A2A50DC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200" y="3609600"/>
            <a:ext cx="7772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" name="Line 32">
            <a:extLst>
              <a:ext uri="{FF2B5EF4-FFF2-40B4-BE49-F238E27FC236}">
                <a16:creationId xmlns:a16="http://schemas.microsoft.com/office/drawing/2014/main" id="{7EC64533-837B-4067-99B2-BD86FBE31C4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200" y="4295400"/>
            <a:ext cx="7772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" name="Line 33">
            <a:extLst>
              <a:ext uri="{FF2B5EF4-FFF2-40B4-BE49-F238E27FC236}">
                <a16:creationId xmlns:a16="http://schemas.microsoft.com/office/drawing/2014/main" id="{60AD98F6-A7AD-414B-8BD5-D9F3A2FB95D1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000" y="5057400"/>
            <a:ext cx="7772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" name="Line 34">
            <a:extLst>
              <a:ext uri="{FF2B5EF4-FFF2-40B4-BE49-F238E27FC236}">
                <a16:creationId xmlns:a16="http://schemas.microsoft.com/office/drawing/2014/main" id="{09367FD9-CFB0-42BA-A1BD-E84E6CDB817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3000" y="1704600"/>
            <a:ext cx="0" cy="3352800"/>
          </a:xfrm>
          <a:prstGeom prst="line">
            <a:avLst/>
          </a:prstGeom>
          <a:noFill/>
          <a:ln w="57150">
            <a:solidFill>
              <a:srgbClr val="33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" name="Line 35">
            <a:extLst>
              <a:ext uri="{FF2B5EF4-FFF2-40B4-BE49-F238E27FC236}">
                <a16:creationId xmlns:a16="http://schemas.microsoft.com/office/drawing/2014/main" id="{7ECEE794-FAD9-453B-A0AE-09D929B372D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2800" y="1704600"/>
            <a:ext cx="0" cy="3352800"/>
          </a:xfrm>
          <a:prstGeom prst="line">
            <a:avLst/>
          </a:prstGeom>
          <a:noFill/>
          <a:ln w="57150">
            <a:solidFill>
              <a:srgbClr val="33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" name="Rectangle 36">
            <a:extLst>
              <a:ext uri="{FF2B5EF4-FFF2-40B4-BE49-F238E27FC236}">
                <a16:creationId xmlns:a16="http://schemas.microsoft.com/office/drawing/2014/main" id="{269E1F1C-CE90-403E-8180-E125F0C1C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800" y="6378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latin typeface="宋体" panose="02010600030101010101" pitchFamily="2" charset="-122"/>
            </a:endParaRPr>
          </a:p>
        </p:txBody>
      </p:sp>
      <p:sp>
        <p:nvSpPr>
          <p:cNvPr id="26" name="Rectangle 37">
            <a:extLst>
              <a:ext uri="{FF2B5EF4-FFF2-40B4-BE49-F238E27FC236}">
                <a16:creationId xmlns:a16="http://schemas.microsoft.com/office/drawing/2014/main" id="{29593ED4-47DE-4E3E-B771-89E1BE1EB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00" y="301251"/>
            <a:ext cx="7620000" cy="6413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FF0000"/>
                </a:solidFill>
              </a:rPr>
              <a:t>条 件 词 </a:t>
            </a:r>
            <a:r>
              <a:rPr lang="en-US" altLang="zh-CN" sz="3600" b="1" dirty="0" err="1">
                <a:solidFill>
                  <a:srgbClr val="FF0000"/>
                </a:solidFill>
              </a:rPr>
              <a:t>ly</a:t>
            </a:r>
            <a:r>
              <a:rPr lang="en-US" altLang="zh-CN" sz="3600" b="1" dirty="0">
                <a:solidFill>
                  <a:srgbClr val="FF0000"/>
                </a:solidFill>
              </a:rPr>
              <a:t>)</a:t>
            </a:r>
            <a:r>
              <a:rPr lang="en-US" altLang="zh-CN" sz="3600" b="1" dirty="0">
                <a:solidFill>
                  <a:srgbClr val="FF0000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</a:rPr>
              <a:t>蕴 涵 词</a:t>
            </a:r>
            <a:r>
              <a:rPr lang="en-US" altLang="zh-CN" sz="3600" b="1" dirty="0">
                <a:solidFill>
                  <a:srgbClr val="FF0000"/>
                </a:solidFill>
                <a:latin typeface="宋体" panose="02010600030101010101" pitchFamily="2" charset="-122"/>
              </a:rPr>
              <a:t>) </a:t>
            </a:r>
            <a:r>
              <a:rPr lang="en-US" altLang="zh-CN" sz="3600" dirty="0">
                <a:solidFill>
                  <a:srgbClr val="FF33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</a:t>
            </a:r>
            <a:r>
              <a:rPr lang="zh-CN" altLang="en-US" sz="3600" dirty="0">
                <a:solidFill>
                  <a:srgbClr val="FF33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（  ）</a:t>
            </a:r>
          </a:p>
        </p:txBody>
      </p:sp>
    </p:spTree>
    <p:extLst>
      <p:ext uri="{BB962C8B-B14F-4D97-AF65-F5344CB8AC3E}">
        <p14:creationId xmlns:p14="http://schemas.microsoft.com/office/powerpoint/2010/main" val="153447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BF6134-7039-400F-B3AC-22AD10B0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B811F1-7F4C-4C2F-9C06-B0C853830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824C8D-8197-4B7F-956D-AACC2E2E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35E70F35-9C24-4B3F-82FB-A3CF53687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000" y="405000"/>
            <a:ext cx="8610600" cy="58832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4000" b="1" dirty="0">
                <a:solidFill>
                  <a:srgbClr val="0000FF"/>
                </a:solidFill>
              </a:rPr>
              <a:t>例：如果 </a:t>
            </a:r>
            <a:r>
              <a:rPr lang="en-US" altLang="zh-CN" sz="4000" b="1" dirty="0">
                <a:solidFill>
                  <a:srgbClr val="0000FF"/>
                </a:solidFill>
              </a:rPr>
              <a:t>P:</a:t>
            </a:r>
            <a:r>
              <a:rPr lang="zh-CN" altLang="en-US" sz="4000" b="1" dirty="0">
                <a:solidFill>
                  <a:srgbClr val="0000FF"/>
                </a:solidFill>
              </a:rPr>
              <a:t>我拿到奖学金，</a:t>
            </a:r>
            <a:r>
              <a:rPr lang="en-US" altLang="zh-CN" sz="4000" b="1" dirty="0">
                <a:solidFill>
                  <a:srgbClr val="0000FF"/>
                </a:solidFill>
              </a:rPr>
              <a:t>Q:</a:t>
            </a:r>
            <a:r>
              <a:rPr lang="zh-CN" altLang="en-US" sz="4000" b="1" dirty="0">
                <a:solidFill>
                  <a:srgbClr val="0000FF"/>
                </a:solidFill>
              </a:rPr>
              <a:t>我就请客</a:t>
            </a:r>
            <a:r>
              <a:rPr lang="en-US" altLang="zh-CN" sz="4000" b="1" dirty="0">
                <a:solidFill>
                  <a:srgbClr val="0000FF"/>
                </a:solidFill>
              </a:rPr>
              <a:t>.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4000" b="1" dirty="0">
                <a:solidFill>
                  <a:srgbClr val="0000FF"/>
                </a:solidFill>
              </a:rPr>
              <a:t>各种情况的真值：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4000" b="1" dirty="0">
                <a:solidFill>
                  <a:srgbClr val="FF3300"/>
                </a:solidFill>
              </a:rPr>
              <a:t>情况</a:t>
            </a:r>
            <a:r>
              <a:rPr lang="en-US" altLang="zh-CN" sz="4000" b="1" dirty="0">
                <a:solidFill>
                  <a:srgbClr val="FF3300"/>
                </a:solidFill>
              </a:rPr>
              <a:t>1</a:t>
            </a:r>
            <a:r>
              <a:rPr lang="zh-CN" altLang="en-US" sz="4000" b="1" dirty="0">
                <a:solidFill>
                  <a:srgbClr val="0000FF"/>
                </a:solidFill>
              </a:rPr>
              <a:t>：没拿到，也没有请客；</a:t>
            </a:r>
            <a:r>
              <a:rPr lang="zh-CN" altLang="en-US" sz="4000" b="1" dirty="0">
                <a:solidFill>
                  <a:srgbClr val="FF3300"/>
                </a:solidFill>
              </a:rPr>
              <a:t>没失言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4000" b="1" dirty="0">
                <a:solidFill>
                  <a:srgbClr val="FF3300"/>
                </a:solidFill>
              </a:rPr>
              <a:t>情况</a:t>
            </a:r>
            <a:r>
              <a:rPr lang="en-US" altLang="zh-CN" sz="4000" b="1" dirty="0">
                <a:solidFill>
                  <a:srgbClr val="FF3300"/>
                </a:solidFill>
              </a:rPr>
              <a:t>2</a:t>
            </a:r>
            <a:r>
              <a:rPr lang="zh-CN" altLang="en-US" sz="4000" b="1" dirty="0">
                <a:solidFill>
                  <a:srgbClr val="0000FF"/>
                </a:solidFill>
              </a:rPr>
              <a:t>：拿到，没请客；</a:t>
            </a:r>
            <a:r>
              <a:rPr lang="zh-CN" altLang="en-US" sz="4000" b="1" dirty="0">
                <a:solidFill>
                  <a:srgbClr val="FF3300"/>
                </a:solidFill>
              </a:rPr>
              <a:t>  失言</a:t>
            </a:r>
            <a:endParaRPr lang="zh-CN" altLang="en-US" sz="4000" b="1" dirty="0">
              <a:solidFill>
                <a:srgbClr val="0000FF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4000" b="1" dirty="0">
                <a:solidFill>
                  <a:srgbClr val="FF3300"/>
                </a:solidFill>
              </a:rPr>
              <a:t>情况</a:t>
            </a:r>
            <a:r>
              <a:rPr lang="en-US" altLang="zh-CN" sz="4000" b="1" dirty="0">
                <a:solidFill>
                  <a:srgbClr val="FF3300"/>
                </a:solidFill>
              </a:rPr>
              <a:t>3</a:t>
            </a:r>
            <a:r>
              <a:rPr lang="zh-CN" altLang="en-US" sz="4000" b="1" dirty="0">
                <a:solidFill>
                  <a:srgbClr val="0000FF"/>
                </a:solidFill>
              </a:rPr>
              <a:t>：没拿到，也请客；</a:t>
            </a:r>
            <a:r>
              <a:rPr lang="zh-CN" altLang="en-US" sz="4000" b="1" dirty="0">
                <a:solidFill>
                  <a:srgbClr val="FF3300"/>
                </a:solidFill>
              </a:rPr>
              <a:t>没失言</a:t>
            </a:r>
            <a:endParaRPr lang="zh-CN" altLang="en-US" sz="4000" b="1" dirty="0">
              <a:solidFill>
                <a:srgbClr val="0000FF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4000" b="1" dirty="0">
                <a:solidFill>
                  <a:srgbClr val="FF3300"/>
                </a:solidFill>
              </a:rPr>
              <a:t>情况</a:t>
            </a:r>
            <a:r>
              <a:rPr lang="en-US" altLang="zh-CN" sz="4000" b="1" dirty="0">
                <a:solidFill>
                  <a:srgbClr val="FF3300"/>
                </a:solidFill>
              </a:rPr>
              <a:t>4</a:t>
            </a:r>
            <a:r>
              <a:rPr lang="zh-CN" altLang="en-US" sz="4000" b="1" dirty="0">
                <a:solidFill>
                  <a:srgbClr val="0000FF"/>
                </a:solidFill>
              </a:rPr>
              <a:t>：拿到，也请客   </a:t>
            </a:r>
            <a:r>
              <a:rPr lang="zh-CN" altLang="en-US" sz="4000" b="1" dirty="0">
                <a:solidFill>
                  <a:srgbClr val="FF3300"/>
                </a:solidFill>
              </a:rPr>
              <a:t>没失言</a:t>
            </a:r>
          </a:p>
        </p:txBody>
      </p:sp>
    </p:spTree>
    <p:extLst>
      <p:ext uri="{BB962C8B-B14F-4D97-AF65-F5344CB8AC3E}">
        <p14:creationId xmlns:p14="http://schemas.microsoft.com/office/powerpoint/2010/main" val="165850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C60DC-7D53-4276-8AB2-E332075B9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00" y="863630"/>
            <a:ext cx="8470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 Propositional calculus</a:t>
            </a:r>
            <a:br>
              <a:rPr lang="en-US" altLang="zh-CN" dirty="0"/>
            </a:b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命题演算（命题逻辑）</a:t>
            </a:r>
            <a:b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901FA4B-4516-41A7-A570-DF1205F3E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CDFBD2-76A4-46E0-A1C2-4DC100ED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8B3D18-FFBD-4F4C-8011-C19B3D8F0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6A946D9-A112-494B-B76B-D83CA20B0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73000"/>
            <a:ext cx="12192000" cy="536347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857250" indent="-857250" eaLnBrk="1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Ø"/>
            </a:pP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</a:rPr>
              <a:t>Using constraints on feature values</a:t>
            </a:r>
          </a:p>
          <a:p>
            <a:pPr marL="857250" indent="-857250" eaLnBrk="1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Ø"/>
            </a:pP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</a:rPr>
              <a:t>Language</a:t>
            </a:r>
          </a:p>
          <a:p>
            <a:pPr marL="857250" indent="-857250" eaLnBrk="1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Ø"/>
            </a:pP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</a:rPr>
              <a:t>Rules of Inference</a:t>
            </a:r>
          </a:p>
          <a:p>
            <a:pPr marL="857250" indent="-857250" eaLnBrk="1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Ø"/>
            </a:pP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</a:rPr>
              <a:t>Definition of Proof</a:t>
            </a:r>
          </a:p>
          <a:p>
            <a:pPr marL="857250" indent="-857250" eaLnBrk="1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Ø"/>
            </a:pP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</a:rPr>
              <a:t>Semantics</a:t>
            </a:r>
          </a:p>
          <a:p>
            <a:pPr marL="857250" indent="-857250" eaLnBrk="1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Ø"/>
            </a:pP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</a:rPr>
              <a:t>Soundness &amp; Completeness</a:t>
            </a:r>
          </a:p>
          <a:p>
            <a:pPr marL="857250" indent="-857250" eaLnBrk="1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Ø"/>
            </a:pP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</a:rPr>
              <a:t>PSAT problem</a:t>
            </a:r>
          </a:p>
        </p:txBody>
      </p:sp>
    </p:spTree>
    <p:extLst>
      <p:ext uri="{BB962C8B-B14F-4D97-AF65-F5344CB8AC3E}">
        <p14:creationId xmlns:p14="http://schemas.microsoft.com/office/powerpoint/2010/main" val="8685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9CC89-5FD8-4BE1-949F-C2323E39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0" y="621000"/>
            <a:ext cx="44812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Exercise: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EBE249-B83E-41CC-8F12-D870A93AF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D42598-88D9-496B-88A3-E4E90A28D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D8EEBE-9547-45EA-BE1E-054694213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2C8A45C-C13D-4DB9-A42B-4407AFED7311}"/>
              </a:ext>
            </a:extLst>
          </p:cNvPr>
          <p:cNvSpPr txBox="1">
            <a:spLocks noChangeArrowheads="1"/>
          </p:cNvSpPr>
          <p:nvPr/>
        </p:nvSpPr>
        <p:spPr>
          <a:xfrm>
            <a:off x="1435099" y="1378427"/>
            <a:ext cx="7772400" cy="487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sz="3600"/>
              <a:t>shows the semantics of connectives</a:t>
            </a:r>
          </a:p>
          <a:p>
            <a:pPr lvl="1"/>
            <a:r>
              <a:rPr lang="en-US" altLang="zh-CN" sz="3200"/>
              <a:t>note: (P </a:t>
            </a:r>
            <a:r>
              <a:rPr lang="en-US" altLang="zh-CN" sz="3200">
                <a:sym typeface="Symbol" panose="05050102010706020507" pitchFamily="18" charset="2"/>
              </a:rPr>
              <a:t></a:t>
            </a:r>
            <a:r>
              <a:rPr lang="en-US" altLang="zh-CN" sz="3200"/>
              <a:t> Q) </a:t>
            </a:r>
            <a:r>
              <a:rPr lang="en-US" altLang="zh-CN" sz="3200">
                <a:sym typeface="Symbol" panose="05050102010706020507" pitchFamily="18" charset="2"/>
              </a:rPr>
              <a:t></a:t>
            </a:r>
            <a:r>
              <a:rPr lang="en-US" altLang="zh-CN" sz="3200"/>
              <a:t> (</a:t>
            </a:r>
            <a:r>
              <a:rPr lang="en-US" altLang="zh-CN" sz="3200">
                <a:sym typeface="Symbol" panose="05050102010706020507" pitchFamily="18" charset="2"/>
              </a:rPr>
              <a:t>P  Q)</a:t>
            </a:r>
            <a:endParaRPr lang="en-US" altLang="zh-CN" sz="3200"/>
          </a:p>
          <a:p>
            <a:r>
              <a:rPr lang="en-US" altLang="zh-CN" sz="3600"/>
              <a:t>Example</a:t>
            </a:r>
          </a:p>
          <a:p>
            <a:pPr lvl="1"/>
            <a:r>
              <a:rPr lang="en-US" altLang="zh-CN" sz="3200"/>
              <a:t>P false, Q false, R true</a:t>
            </a:r>
          </a:p>
          <a:p>
            <a:pPr lvl="1"/>
            <a:r>
              <a:rPr lang="en-US" altLang="zh-CN" sz="3200"/>
              <a:t>value of ((P </a:t>
            </a:r>
            <a:r>
              <a:rPr lang="en-US" altLang="zh-CN" sz="3200">
                <a:sym typeface="Symbol" panose="05050102010706020507" pitchFamily="18" charset="2"/>
              </a:rPr>
              <a:t></a:t>
            </a:r>
            <a:r>
              <a:rPr lang="en-US" altLang="zh-CN" sz="3200"/>
              <a:t> Q) </a:t>
            </a:r>
            <a:r>
              <a:rPr lang="en-US" altLang="zh-CN" sz="3200">
                <a:sym typeface="Symbol" panose="05050102010706020507" pitchFamily="18" charset="2"/>
              </a:rPr>
              <a:t></a:t>
            </a:r>
            <a:r>
              <a:rPr lang="en-US" altLang="zh-CN" sz="3200"/>
              <a:t> R) </a:t>
            </a:r>
            <a:r>
              <a:rPr lang="en-US" altLang="zh-CN" sz="3200">
                <a:sym typeface="Symbol" panose="05050102010706020507" pitchFamily="18" charset="2"/>
              </a:rPr>
              <a:t></a:t>
            </a:r>
            <a:r>
              <a:rPr lang="en-US" altLang="zh-CN" sz="3200"/>
              <a:t> P ?</a:t>
            </a:r>
          </a:p>
          <a:p>
            <a:pPr lvl="1"/>
            <a:r>
              <a:rPr lang="en-US" altLang="zh-CN" sz="3200"/>
              <a:t>build syntax tree, evaluate bottom-up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31249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0BE606-586C-42FE-B3A2-EAFD541A2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Truth tables...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A8DAF9D-365B-4A64-B996-5D9F474F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533256-2FC9-43AB-A340-03504DC27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EC2EB6-6073-4E5E-98DE-E8B3BBA3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48288EE-10E4-416A-ACD8-2E481998BD1E}"/>
              </a:ext>
            </a:extLst>
          </p:cNvPr>
          <p:cNvSpPr txBox="1">
            <a:spLocks noChangeArrowheads="1"/>
          </p:cNvSpPr>
          <p:nvPr/>
        </p:nvSpPr>
        <p:spPr>
          <a:xfrm>
            <a:off x="1560000" y="1413000"/>
            <a:ext cx="8153400" cy="487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3600" b="1" dirty="0">
                <a:solidFill>
                  <a:schemeClr val="accent5">
                    <a:lumMod val="25000"/>
                  </a:schemeClr>
                </a:solidFill>
              </a:rPr>
              <a:t>Fact:</a:t>
            </a:r>
          </a:p>
          <a:p>
            <a:pPr lvl="1">
              <a:lnSpc>
                <a:spcPct val="80000"/>
              </a:lnSpc>
            </a:pPr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</a:rPr>
              <a:t>n atoms have 2^n possible interpretations</a:t>
            </a:r>
          </a:p>
          <a:p>
            <a:pPr lvl="1">
              <a:lnSpc>
                <a:spcPct val="80000"/>
              </a:lnSpc>
            </a:pPr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</a:rPr>
              <a:t>methods using truth tables have exponential time complexity</a:t>
            </a:r>
          </a:p>
          <a:p>
            <a:pPr>
              <a:lnSpc>
                <a:spcPct val="80000"/>
              </a:lnSpc>
            </a:pPr>
            <a:r>
              <a:rPr lang="en-US" altLang="zh-CN" sz="3600" b="1" dirty="0">
                <a:solidFill>
                  <a:schemeClr val="accent5">
                    <a:lumMod val="25000"/>
                  </a:schemeClr>
                </a:solidFill>
              </a:rPr>
              <a:t>A reverse problem</a:t>
            </a:r>
          </a:p>
          <a:p>
            <a:pPr lvl="1">
              <a:lnSpc>
                <a:spcPct val="80000"/>
              </a:lnSpc>
            </a:pPr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</a:rPr>
              <a:t>given a set of </a:t>
            </a:r>
            <a:r>
              <a:rPr lang="en-US" altLang="zh-CN" sz="3200" dirty="0" err="1">
                <a:solidFill>
                  <a:schemeClr val="accent5">
                    <a:lumMod val="25000"/>
                  </a:schemeClr>
                </a:solidFill>
              </a:rPr>
              <a:t>wffs</a:t>
            </a:r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</a:t>
            </a:r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</a:rPr>
              <a:t> and their values, </a:t>
            </a:r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is there a </a:t>
            </a:r>
            <a:r>
              <a:rPr lang="en-US" altLang="zh-CN" sz="3200" b="1" i="1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unique</a:t>
            </a:r>
            <a:r>
              <a:rPr lang="en-US" altLang="zh-CN" sz="3200" b="1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 interpretation</a:t>
            </a:r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 where these values hold?</a:t>
            </a:r>
          </a:p>
        </p:txBody>
      </p:sp>
    </p:spTree>
    <p:extLst>
      <p:ext uri="{BB962C8B-B14F-4D97-AF65-F5344CB8AC3E}">
        <p14:creationId xmlns:p14="http://schemas.microsoft.com/office/powerpoint/2010/main" val="56477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D352D0-AE7F-4F91-8B96-C5DDB6C28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90CA0E-311E-4791-981D-6BE77828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0160E8-22EE-4AA0-8C50-17CBFFD92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29F2ABD-71F1-4452-8B3D-D3017668F291}"/>
              </a:ext>
            </a:extLst>
          </p:cNvPr>
          <p:cNvSpPr txBox="1">
            <a:spLocks noChangeArrowheads="1"/>
          </p:cNvSpPr>
          <p:nvPr/>
        </p:nvSpPr>
        <p:spPr>
          <a:xfrm>
            <a:off x="984000" y="685800"/>
            <a:ext cx="8534400" cy="5486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0000"/>
              </a:lnSpc>
            </a:pPr>
            <a:r>
              <a:rPr lang="en-US" altLang="zh-CN" sz="3600">
                <a:sym typeface="Symbol" panose="05050102010706020507" pitchFamily="18" charset="2"/>
              </a:rPr>
              <a:t>important</a:t>
            </a:r>
          </a:p>
          <a:p>
            <a:pPr lvl="2">
              <a:lnSpc>
                <a:spcPct val="80000"/>
              </a:lnSpc>
            </a:pPr>
            <a:r>
              <a:rPr lang="en-US" altLang="zh-CN" sz="3600">
                <a:sym typeface="Symbol" panose="05050102010706020507" pitchFamily="18" charset="2"/>
              </a:rPr>
              <a:t> = constraints the agent has</a:t>
            </a:r>
          </a:p>
          <a:p>
            <a:pPr lvl="2">
              <a:lnSpc>
                <a:spcPct val="80000"/>
              </a:lnSpc>
            </a:pPr>
            <a:r>
              <a:rPr lang="en-US" altLang="zh-CN" sz="3600">
                <a:sym typeface="Symbol" panose="05050102010706020507" pitchFamily="18" charset="2"/>
              </a:rPr>
              <a:t>interpretation = state of the world</a:t>
            </a:r>
          </a:p>
          <a:p>
            <a:pPr lvl="2">
              <a:lnSpc>
                <a:spcPct val="80000"/>
              </a:lnSpc>
            </a:pPr>
            <a:r>
              <a:rPr lang="en-US" altLang="zh-CN" sz="3600">
                <a:sym typeface="Symbol" panose="05050102010706020507" pitchFamily="18" charset="2"/>
              </a:rPr>
              <a:t>constraints </a:t>
            </a:r>
            <a:r>
              <a:rPr lang="en-US" altLang="zh-CN" sz="3600">
                <a:sym typeface="Wingdings" panose="05000000000000000000" pitchFamily="2" charset="2"/>
              </a:rPr>
              <a:t> (unique) state?</a:t>
            </a:r>
          </a:p>
          <a:p>
            <a:pPr lvl="1">
              <a:lnSpc>
                <a:spcPct val="80000"/>
              </a:lnSpc>
            </a:pPr>
            <a:r>
              <a:rPr lang="en-US" altLang="zh-CN" sz="3600">
                <a:sym typeface="Symbol" panose="05050102010706020507" pitchFamily="18" charset="2"/>
              </a:rPr>
              <a:t>but often there is no unique interpretation</a:t>
            </a:r>
          </a:p>
          <a:p>
            <a:pPr>
              <a:lnSpc>
                <a:spcPct val="80000"/>
              </a:lnSpc>
            </a:pPr>
            <a:r>
              <a:rPr lang="en-US" altLang="zh-CN" sz="3600"/>
              <a:t>More realistic </a:t>
            </a:r>
            <a:r>
              <a:rPr lang="en-US" altLang="zh-CN" sz="3600">
                <a:latin typeface="Verdana" panose="020B0604030504040204" pitchFamily="34" charset="0"/>
              </a:rPr>
              <a:t>‘</a:t>
            </a:r>
            <a:r>
              <a:rPr lang="en-US" altLang="zh-CN" sz="3600"/>
              <a:t>reverse problem</a:t>
            </a:r>
            <a:r>
              <a:rPr lang="en-US" altLang="zh-CN" sz="3600">
                <a:latin typeface="Verdana" panose="020B0604030504040204" pitchFamily="34" charset="0"/>
              </a:rPr>
              <a:t>’</a:t>
            </a:r>
            <a:endParaRPr lang="en-US" altLang="zh-CN" sz="3600"/>
          </a:p>
          <a:p>
            <a:pPr lvl="1">
              <a:lnSpc>
                <a:spcPct val="80000"/>
              </a:lnSpc>
            </a:pPr>
            <a:r>
              <a:rPr lang="en-US" altLang="zh-CN" sz="3600"/>
              <a:t>are there any interpretations where the</a:t>
            </a:r>
            <a:r>
              <a:rPr lang="en-US" altLang="zh-CN" sz="3600">
                <a:sym typeface="Symbol" panose="05050102010706020507" pitchFamily="18" charset="2"/>
              </a:rPr>
              <a:t> formulas of  have the given values?</a:t>
            </a:r>
            <a:endParaRPr lang="en-US" altLang="zh-CN" sz="3200"/>
          </a:p>
        </p:txBody>
      </p:sp>
    </p:spTree>
    <p:extLst>
      <p:ext uri="{BB962C8B-B14F-4D97-AF65-F5344CB8AC3E}">
        <p14:creationId xmlns:p14="http://schemas.microsoft.com/office/powerpoint/2010/main" val="107251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233F1-EC7B-4747-AC69-D723A1618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606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13.5.3 Satisfiability, models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782137-21DB-49F3-AE6C-33020BB06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2A2ED6-F962-482C-870E-42EECB647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548D37-5A65-4DC3-BC59-754C13F25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5D3A82D-B99C-4044-9390-3E15928F80DB}"/>
              </a:ext>
            </a:extLst>
          </p:cNvPr>
          <p:cNvSpPr txBox="1">
            <a:spLocks noChangeArrowheads="1"/>
          </p:cNvSpPr>
          <p:nvPr/>
        </p:nvSpPr>
        <p:spPr>
          <a:xfrm>
            <a:off x="1344000" y="1413000"/>
            <a:ext cx="8153400" cy="487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4000"/>
              <a:t>Interpretation I </a:t>
            </a:r>
            <a:r>
              <a:rPr lang="en-US" altLang="zh-CN" sz="4000" i="1"/>
              <a:t>satisfies</a:t>
            </a:r>
            <a:r>
              <a:rPr lang="en-US" altLang="zh-CN" sz="4000"/>
              <a:t> a wff </a:t>
            </a:r>
            <a:r>
              <a:rPr lang="en-US" altLang="zh-CN" sz="4000">
                <a:sym typeface="Symbol" panose="05050102010706020507" pitchFamily="18" charset="2"/>
              </a:rPr>
              <a:t></a:t>
            </a:r>
            <a:endParaRPr lang="en-US" altLang="zh-CN" sz="4000"/>
          </a:p>
          <a:p>
            <a:pPr lvl="1">
              <a:lnSpc>
                <a:spcPct val="80000"/>
              </a:lnSpc>
            </a:pPr>
            <a:r>
              <a:rPr lang="en-US" altLang="zh-CN" sz="4000">
                <a:sym typeface="Symbol" panose="05050102010706020507" pitchFamily="18" charset="2"/>
              </a:rPr>
              <a:t>iff  is true in I</a:t>
            </a:r>
          </a:p>
          <a:p>
            <a:pPr lvl="1">
              <a:lnSpc>
                <a:spcPct val="80000"/>
              </a:lnSpc>
            </a:pPr>
            <a:r>
              <a:rPr lang="en-US" altLang="zh-CN" sz="4000">
                <a:sym typeface="Symbol" panose="05050102010706020507" pitchFamily="18" charset="2"/>
              </a:rPr>
              <a:t>in other words: I is a </a:t>
            </a:r>
            <a:r>
              <a:rPr lang="en-US" altLang="zh-CN" sz="4000" i="1">
                <a:sym typeface="Symbol" panose="05050102010706020507" pitchFamily="18" charset="2"/>
              </a:rPr>
              <a:t>model</a:t>
            </a:r>
            <a:r>
              <a:rPr lang="en-US" altLang="zh-CN" sz="4000">
                <a:sym typeface="Symbol" panose="05050102010706020507" pitchFamily="18" charset="2"/>
              </a:rPr>
              <a:t> of </a:t>
            </a:r>
          </a:p>
          <a:p>
            <a:pPr lvl="1">
              <a:lnSpc>
                <a:spcPct val="80000"/>
              </a:lnSpc>
            </a:pPr>
            <a:r>
              <a:rPr lang="en-US" altLang="zh-CN" sz="4000">
                <a:sym typeface="Symbol" panose="05050102010706020507" pitchFamily="18" charset="2"/>
              </a:rPr>
              <a:t>generalization: set of wffs</a:t>
            </a:r>
          </a:p>
          <a:p>
            <a:pPr>
              <a:lnSpc>
                <a:spcPct val="80000"/>
              </a:lnSpc>
            </a:pPr>
            <a:r>
              <a:rPr lang="en-US" altLang="zh-CN" sz="4000">
                <a:latin typeface="Verdana" panose="020B0604030504040204" pitchFamily="34" charset="0"/>
                <a:sym typeface="Symbol" panose="05050102010706020507" pitchFamily="18" charset="2"/>
              </a:rPr>
              <a:t>‘</a:t>
            </a:r>
            <a:r>
              <a:rPr lang="en-US" altLang="zh-CN" sz="4000">
                <a:sym typeface="Symbol" panose="05050102010706020507" pitchFamily="18" charset="2"/>
              </a:rPr>
              <a:t>Model property</a:t>
            </a:r>
            <a:r>
              <a:rPr lang="en-US" altLang="zh-CN" sz="4000">
                <a:latin typeface="Verdana" panose="020B0604030504040204" pitchFamily="34" charset="0"/>
                <a:sym typeface="Symbol" panose="05050102010706020507" pitchFamily="18" charset="2"/>
              </a:rPr>
              <a:t>’</a:t>
            </a:r>
            <a:r>
              <a:rPr lang="en-US" altLang="zh-CN" sz="4000">
                <a:sym typeface="Symbol" panose="05050102010706020507" pitchFamily="18" charset="2"/>
              </a:rPr>
              <a:t> can be checked with truth tables</a:t>
            </a:r>
          </a:p>
          <a:p>
            <a:pPr lvl="1">
              <a:lnSpc>
                <a:spcPct val="80000"/>
              </a:lnSpc>
            </a:pPr>
            <a:r>
              <a:rPr lang="en-US" altLang="zh-CN" sz="4000">
                <a:sym typeface="Symbol" panose="05050102010706020507" pitchFamily="18" charset="2"/>
              </a:rPr>
              <a:t>example: bat_ok  liftable  moves</a:t>
            </a:r>
            <a:endParaRPr lang="en-US" altLang="zh-CN" sz="40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5424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B8CA78-CCF6-44E1-9544-34A3BAD01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1CF841-13A9-4198-937D-9103AFCD8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53614B-CAD9-4D99-8E8E-6B28D352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0F0ACF6-517B-4CD9-BDD7-F280699BC8E6}"/>
              </a:ext>
            </a:extLst>
          </p:cNvPr>
          <p:cNvSpPr txBox="1">
            <a:spLocks noChangeArrowheads="1"/>
          </p:cNvSpPr>
          <p:nvPr/>
        </p:nvSpPr>
        <p:spPr>
          <a:xfrm>
            <a:off x="840000" y="609600"/>
            <a:ext cx="8610600" cy="5638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0000"/>
              </a:lnSpc>
            </a:pP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each non-trivial </a:t>
            </a:r>
            <a:r>
              <a:rPr lang="en-US" altLang="zh-CN" sz="3600" dirty="0" err="1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wff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 rules out some possible models </a:t>
            </a:r>
          </a:p>
          <a:p>
            <a:pPr lvl="2">
              <a:lnSpc>
                <a:spcPct val="80000"/>
              </a:lnSpc>
            </a:pP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constraints on the world</a:t>
            </a:r>
          </a:p>
          <a:p>
            <a:pPr lvl="2">
              <a:lnSpc>
                <a:spcPct val="80000"/>
              </a:lnSpc>
            </a:pP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more </a:t>
            </a:r>
            <a:r>
              <a:rPr lang="en-US" altLang="zh-CN" sz="3600" dirty="0" err="1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wffs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Wingdings" panose="05000000000000000000" pitchFamily="2" charset="2"/>
              </a:rPr>
              <a:t> less models</a:t>
            </a:r>
          </a:p>
          <a:p>
            <a:pPr lvl="2">
              <a:lnSpc>
                <a:spcPct val="80000"/>
              </a:lnSpc>
            </a:pP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‘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the more we know about the world the less we must guess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’</a:t>
            </a:r>
            <a:endParaRPr lang="en-US" altLang="zh-CN" sz="3600" dirty="0">
              <a:solidFill>
                <a:schemeClr val="accent5">
                  <a:lumMod val="25000"/>
                </a:schemeClr>
              </a:solidFill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No interpretation satisfies set ?</a:t>
            </a:r>
          </a:p>
          <a:p>
            <a:pPr lvl="1">
              <a:lnSpc>
                <a:spcPct val="80000"/>
              </a:lnSpc>
            </a:pP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 is said to be </a:t>
            </a:r>
            <a:r>
              <a:rPr lang="en-US" altLang="zh-CN" sz="3600" i="1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inconsistent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or </a:t>
            </a:r>
            <a:r>
              <a:rPr lang="en-US" altLang="zh-CN" sz="3600" b="1" i="1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unsatisfiable</a:t>
            </a:r>
          </a:p>
          <a:p>
            <a:pPr lvl="1">
              <a:lnSpc>
                <a:spcPct val="80000"/>
              </a:lnSpc>
            </a:pP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examples: F, P  P</a:t>
            </a:r>
            <a:endParaRPr lang="en-US" altLang="zh-CN" sz="3600" dirty="0">
              <a:solidFill>
                <a:schemeClr val="accent5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18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5C2C4-BADB-4AC5-A463-3164D1C62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13.5.4  Validity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514B74A-3716-4C47-BF4E-5B061B713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5C644B-2433-418E-A751-9652CCEEF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1591DC-2C73-4CC0-9509-BA81DEFB6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5407FC2-32DB-40AD-A2A5-6F6023027A78}"/>
              </a:ext>
            </a:extLst>
          </p:cNvPr>
          <p:cNvSpPr txBox="1">
            <a:spLocks noChangeArrowheads="1"/>
          </p:cNvSpPr>
          <p:nvPr/>
        </p:nvSpPr>
        <p:spPr>
          <a:xfrm>
            <a:off x="1270000" y="1413000"/>
            <a:ext cx="8153400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err="1">
                <a:solidFill>
                  <a:schemeClr val="accent5">
                    <a:lumMod val="25000"/>
                  </a:schemeClr>
                </a:solidFill>
              </a:rPr>
              <a:t>wff</a:t>
            </a:r>
            <a:r>
              <a:rPr lang="en-US" altLang="zh-CN" sz="3600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 is valid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 </a:t>
            </a:r>
            <a:r>
              <a:rPr lang="en-US" altLang="zh-CN" sz="3600" dirty="0" err="1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iff</a:t>
            </a:r>
            <a:endParaRPr lang="en-US" altLang="zh-CN" sz="3600" dirty="0">
              <a:solidFill>
                <a:schemeClr val="accent5">
                  <a:lumMod val="25000"/>
                </a:schemeClr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 is true in all interpretations</a:t>
            </a:r>
          </a:p>
          <a:p>
            <a:pPr lvl="1"/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“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tells nothing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”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 about the world</a:t>
            </a:r>
          </a:p>
          <a:p>
            <a:pPr lvl="1"/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general laws about </a:t>
            </a:r>
            <a:r>
              <a:rPr lang="en-US" altLang="zh-CN" sz="3600" dirty="0" err="1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wffs</a:t>
            </a:r>
            <a:endParaRPr lang="en-US" altLang="zh-CN" sz="3600" dirty="0">
              <a:solidFill>
                <a:schemeClr val="accent5">
                  <a:lumMod val="25000"/>
                </a:schemeClr>
              </a:solidFill>
              <a:sym typeface="Symbol" panose="05050102010706020507" pitchFamily="18" charset="2"/>
            </a:endParaRPr>
          </a:p>
          <a:p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examples (check with truth table)</a:t>
            </a:r>
          </a:p>
          <a:p>
            <a:pPr lvl="1"/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P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 P</a:t>
            </a:r>
          </a:p>
          <a:p>
            <a:pPr lvl="1"/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Q  T</a:t>
            </a:r>
          </a:p>
          <a:p>
            <a:pPr lvl="1"/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((P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 Q)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 P)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 P</a:t>
            </a:r>
          </a:p>
        </p:txBody>
      </p:sp>
    </p:spTree>
    <p:extLst>
      <p:ext uri="{BB962C8B-B14F-4D97-AF65-F5344CB8AC3E}">
        <p14:creationId xmlns:p14="http://schemas.microsoft.com/office/powerpoint/2010/main" val="73151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5079C-507C-47C5-B361-A01A7CFEC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454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13.5.5 Equivalence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48965E-519F-453C-8E9E-52B9E04B8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7A210C-C3D2-4468-A81A-DD94579BD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83AB77-C160-44E6-BEC5-8E08F9157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0B5CC38-CEC3-4C3B-84CC-047CBC706376}"/>
              </a:ext>
            </a:extLst>
          </p:cNvPr>
          <p:cNvSpPr txBox="1">
            <a:spLocks noChangeArrowheads="1"/>
          </p:cNvSpPr>
          <p:nvPr/>
        </p:nvSpPr>
        <p:spPr>
          <a:xfrm>
            <a:off x="1032000" y="1139613"/>
            <a:ext cx="11160000" cy="4495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 err="1">
                <a:solidFill>
                  <a:schemeClr val="accent5">
                    <a:lumMod val="25000"/>
                  </a:schemeClr>
                </a:solidFill>
              </a:rPr>
              <a:t>wffs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 and  are equivalent </a:t>
            </a:r>
            <a:r>
              <a:rPr lang="en-US" altLang="zh-CN" sz="3600" dirty="0" err="1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iff</a:t>
            </a:r>
            <a:endParaRPr lang="en-US" altLang="zh-CN" sz="3600" dirty="0">
              <a:solidFill>
                <a:schemeClr val="accent5">
                  <a:lumMod val="25000"/>
                </a:schemeClr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 and 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</a:rPr>
              <a:t> have the same value in </a:t>
            </a:r>
            <a:r>
              <a:rPr lang="en-US" altLang="zh-CN" sz="3600" b="1" dirty="0">
                <a:solidFill>
                  <a:schemeClr val="accent5">
                    <a:lumMod val="25000"/>
                  </a:schemeClr>
                </a:solidFill>
              </a:rPr>
              <a:t>all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</a:rPr>
              <a:t> interpretations</a:t>
            </a:r>
          </a:p>
          <a:p>
            <a:pPr lvl="1"/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</a:rPr>
              <a:t>or alternatively: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 and 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</a:rPr>
              <a:t> have the same models</a:t>
            </a:r>
          </a:p>
          <a:p>
            <a:pPr lvl="1"/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</a:rPr>
              <a:t>book notation: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  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41B945-D05E-4E80-B450-FAA685410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271" y="3387513"/>
            <a:ext cx="10128300" cy="26037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90000"/>
              </a:lnSpc>
              <a:spcBef>
                <a:spcPct val="50000"/>
              </a:spcBef>
              <a:buSzPct val="85000"/>
              <a:buFont typeface="Wingdings" panose="05000000000000000000" pitchFamily="2" charset="2"/>
              <a:buChar char="l"/>
            </a:pPr>
            <a:r>
              <a:rPr lang="en-US" altLang="zh-CN" sz="3200" b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Examples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3200" b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De Morgan laws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3200" b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contraposition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3200" b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reduction to implication</a:t>
            </a:r>
          </a:p>
        </p:txBody>
      </p:sp>
    </p:spTree>
    <p:extLst>
      <p:ext uri="{BB962C8B-B14F-4D97-AF65-F5344CB8AC3E}">
        <p14:creationId xmlns:p14="http://schemas.microsoft.com/office/powerpoint/2010/main" val="402782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A888B-A3BB-4A27-B7C4-EAE43B69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chemeClr val="accent5">
                    <a:lumMod val="25000"/>
                  </a:schemeClr>
                </a:solidFill>
              </a:rPr>
              <a:t>13.5.6 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Entailment</a:t>
            </a:r>
            <a:endParaRPr lang="zh-CN" alt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444711-684A-4615-BE6A-060CDB441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E50BD9-4F20-4E71-98CA-8F51228F0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56F4DF-3029-4AD1-87E7-06A189B3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D60F78A-A5DD-48BB-9EE9-0E11024B675A}"/>
              </a:ext>
            </a:extLst>
          </p:cNvPr>
          <p:cNvSpPr txBox="1">
            <a:spLocks noChangeArrowheads="1"/>
          </p:cNvSpPr>
          <p:nvPr/>
        </p:nvSpPr>
        <p:spPr>
          <a:xfrm>
            <a:off x="1231900" y="1377043"/>
            <a:ext cx="8229600" cy="464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Set of </a:t>
            </a:r>
            <a:r>
              <a:rPr lang="en-US" altLang="zh-CN" sz="3200" dirty="0" err="1"/>
              <a:t>wffs</a:t>
            </a:r>
            <a:r>
              <a:rPr lang="en-US" altLang="zh-CN" sz="3200" dirty="0"/>
              <a:t> </a:t>
            </a:r>
            <a:r>
              <a:rPr lang="en-US" altLang="zh-CN" sz="3200" dirty="0">
                <a:sym typeface="Symbol" panose="05050102010706020507" pitchFamily="18" charset="2"/>
              </a:rPr>
              <a:t></a:t>
            </a:r>
            <a:r>
              <a:rPr lang="en-US" altLang="zh-CN" sz="3200" dirty="0"/>
              <a:t>, </a:t>
            </a:r>
            <a:r>
              <a:rPr lang="en-US" altLang="zh-CN" sz="3200" dirty="0" err="1"/>
              <a:t>wff</a:t>
            </a:r>
            <a:r>
              <a:rPr lang="en-US" altLang="zh-CN" sz="3200" dirty="0"/>
              <a:t> </a:t>
            </a:r>
            <a:r>
              <a:rPr lang="en-US" altLang="zh-CN" sz="3200" dirty="0">
                <a:sym typeface="Symbol" panose="05050102010706020507" pitchFamily="18" charset="2"/>
              </a:rPr>
              <a:t></a:t>
            </a:r>
          </a:p>
          <a:p>
            <a:r>
              <a:rPr lang="en-US" altLang="zh-CN" sz="3200" dirty="0">
                <a:sym typeface="Symbol" panose="05050102010706020507" pitchFamily="18" charset="2"/>
              </a:rPr>
              <a:t> </a:t>
            </a:r>
            <a:r>
              <a:rPr lang="en-US" altLang="zh-CN" sz="3200" i="1" dirty="0">
                <a:sym typeface="Symbol" panose="05050102010706020507" pitchFamily="18" charset="2"/>
              </a:rPr>
              <a:t>logically entails</a:t>
            </a:r>
            <a:r>
              <a:rPr lang="en-US" altLang="zh-CN" sz="3200" dirty="0"/>
              <a:t> </a:t>
            </a:r>
            <a:r>
              <a:rPr lang="en-US" altLang="zh-CN" sz="3200" dirty="0">
                <a:sym typeface="Symbol" panose="05050102010706020507" pitchFamily="18" charset="2"/>
              </a:rPr>
              <a:t></a:t>
            </a:r>
          </a:p>
          <a:p>
            <a:pPr lvl="1"/>
            <a:r>
              <a:rPr lang="en-US" altLang="zh-CN" sz="3200" dirty="0">
                <a:sym typeface="Symbol" panose="05050102010706020507" pitchFamily="18" charset="2"/>
              </a:rPr>
              <a:t>if M is a model of  then</a:t>
            </a:r>
          </a:p>
          <a:p>
            <a:pPr lvl="1"/>
            <a:r>
              <a:rPr lang="en-US" altLang="zh-CN" sz="3200" dirty="0">
                <a:sym typeface="Symbol" panose="05050102010706020507" pitchFamily="18" charset="2"/>
              </a:rPr>
              <a:t>M is a model of , too</a:t>
            </a:r>
          </a:p>
          <a:p>
            <a:pPr lvl="1"/>
            <a:r>
              <a:rPr lang="en-US" altLang="zh-CN" sz="3200" dirty="0">
                <a:sym typeface="Symbol" panose="05050102010706020507" pitchFamily="18" charset="2"/>
              </a:rPr>
              <a:t>models of  are a subset of the models of </a:t>
            </a:r>
          </a:p>
          <a:p>
            <a:pPr lvl="1"/>
            <a:endParaRPr lang="en-US" altLang="zh-CN" sz="3200" dirty="0">
              <a:sym typeface="Symbol" panose="05050102010706020507" pitchFamily="18" charset="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7F3F25-1452-48C3-B4CF-F440A13D849C}"/>
              </a:ext>
            </a:extLst>
          </p:cNvPr>
          <p:cNvSpPr/>
          <p:nvPr/>
        </p:nvSpPr>
        <p:spPr>
          <a:xfrm>
            <a:off x="1238212" y="4336028"/>
            <a:ext cx="7809788" cy="2289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ct val="50000"/>
              </a:spcBef>
              <a:buSzPct val="85000"/>
              <a:buFont typeface="Wingdings" panose="05000000000000000000" pitchFamily="2" charset="2"/>
              <a:buChar char="l"/>
            </a:pPr>
            <a:r>
              <a:rPr lang="en-US" altLang="zh-CN" sz="2800" b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Other words</a:t>
            </a:r>
          </a:p>
          <a:p>
            <a:pPr lvl="1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800" b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 is a </a:t>
            </a:r>
            <a:r>
              <a:rPr lang="en-US" altLang="zh-CN" sz="2800" b="1" i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logical consequence</a:t>
            </a:r>
            <a:r>
              <a:rPr lang="en-US" altLang="zh-CN" sz="2800" b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of </a:t>
            </a:r>
          </a:p>
          <a:p>
            <a:pPr lvl="1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800" b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 </a:t>
            </a:r>
            <a:r>
              <a:rPr lang="en-US" altLang="zh-CN" sz="2800" b="1" i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follows logically</a:t>
            </a:r>
            <a:r>
              <a:rPr lang="en-US" altLang="zh-CN" sz="2800" b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from </a:t>
            </a:r>
          </a:p>
          <a:p>
            <a:pPr marL="457200" indent="-457200">
              <a:lnSpc>
                <a:spcPct val="90000"/>
              </a:lnSpc>
              <a:spcBef>
                <a:spcPct val="50000"/>
              </a:spcBef>
              <a:buSzPct val="85000"/>
              <a:buFont typeface="Wingdings" panose="05000000000000000000" pitchFamily="2" charset="2"/>
              <a:buChar char="l"/>
            </a:pPr>
            <a:r>
              <a:rPr lang="en-US" altLang="zh-CN" sz="2800" b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Notation:  |=</a:t>
            </a:r>
            <a:r>
              <a:rPr lang="en-US" altLang="zh-CN" sz="2800" b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</a:t>
            </a:r>
          </a:p>
        </p:txBody>
      </p:sp>
    </p:spTree>
    <p:extLst>
      <p:ext uri="{BB962C8B-B14F-4D97-AF65-F5344CB8AC3E}">
        <p14:creationId xmlns:p14="http://schemas.microsoft.com/office/powerpoint/2010/main" val="219813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7BDF36-878C-41AD-8000-5B765C7C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Entailment...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0BD0707-0A3B-4EFD-BB63-4C73F1DEB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93513D-D556-4684-945E-C77848A4C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E10EFC-C34C-4737-A826-B3586DBC2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86F3FE5-1EBC-49C7-B159-78DC4A959D6B}"/>
              </a:ext>
            </a:extLst>
          </p:cNvPr>
          <p:cNvSpPr txBox="1">
            <a:spLocks noChangeArrowheads="1"/>
          </p:cNvSpPr>
          <p:nvPr/>
        </p:nvSpPr>
        <p:spPr>
          <a:xfrm>
            <a:off x="984000" y="1370121"/>
            <a:ext cx="8458200" cy="5105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/>
              <a:t>Entailment is an important concept</a:t>
            </a:r>
          </a:p>
          <a:p>
            <a:pPr lvl="1"/>
            <a:r>
              <a:rPr lang="en-US" altLang="zh-CN" sz="3200" b="1"/>
              <a:t>strong way of showing </a:t>
            </a:r>
            <a:r>
              <a:rPr lang="en-US" altLang="zh-CN" sz="3200" b="1">
                <a:latin typeface="Verdana" panose="020B0604030504040204" pitchFamily="34" charset="0"/>
              </a:rPr>
              <a:t>“</a:t>
            </a:r>
            <a:r>
              <a:rPr lang="en-US" altLang="zh-CN" sz="3200" b="1"/>
              <a:t>given the state of affairs, X must hold</a:t>
            </a:r>
            <a:r>
              <a:rPr lang="en-US" altLang="zh-CN" sz="3200" b="1">
                <a:latin typeface="Verdana" panose="020B0604030504040204" pitchFamily="34" charset="0"/>
              </a:rPr>
              <a:t>”</a:t>
            </a:r>
            <a:endParaRPr lang="en-US" altLang="zh-CN" sz="3200" b="1"/>
          </a:p>
          <a:p>
            <a:r>
              <a:rPr lang="en-US" altLang="zh-CN" b="1"/>
              <a:t>Example case</a:t>
            </a:r>
          </a:p>
          <a:p>
            <a:pPr lvl="1"/>
            <a:r>
              <a:rPr lang="en-US" altLang="zh-CN" sz="3200" b="1">
                <a:sym typeface="Symbol" panose="05050102010706020507" pitchFamily="18" charset="2"/>
              </a:rPr>
              <a:t>bat_ok  liftable </a:t>
            </a:r>
            <a:r>
              <a:rPr lang="en-US" altLang="zh-CN" sz="3200" b="1">
                <a:sym typeface="Wingdings" panose="05000000000000000000" pitchFamily="2" charset="2"/>
              </a:rPr>
              <a:t></a:t>
            </a:r>
            <a:r>
              <a:rPr lang="en-US" altLang="zh-CN" sz="3200" b="1">
                <a:sym typeface="Symbol" panose="05050102010706020507" pitchFamily="18" charset="2"/>
              </a:rPr>
              <a:t> moves</a:t>
            </a:r>
            <a:endParaRPr lang="en-US" altLang="zh-CN" sz="3200" b="1"/>
          </a:p>
          <a:p>
            <a:pPr lvl="1"/>
            <a:r>
              <a:rPr lang="en-US" altLang="zh-CN" sz="3200" b="1"/>
              <a:t>sensed facts: bat_ok, </a:t>
            </a:r>
            <a:r>
              <a:rPr lang="en-US" altLang="zh-CN" sz="3200" b="1">
                <a:sym typeface="Symbol" panose="05050102010706020507" pitchFamily="18" charset="2"/>
              </a:rPr>
              <a:t>moves</a:t>
            </a:r>
          </a:p>
          <a:p>
            <a:pPr lvl="1"/>
            <a:r>
              <a:rPr lang="en-US" altLang="zh-CN" sz="3200" b="1">
                <a:sym typeface="Symbol" panose="05050102010706020507" pitchFamily="18" charset="2"/>
              </a:rPr>
              <a:t>liftable is false in all models of the 3 wffs above</a:t>
            </a:r>
          </a:p>
          <a:p>
            <a:pPr lvl="1"/>
            <a:r>
              <a:rPr lang="en-US" altLang="zh-CN" sz="3200" b="1">
                <a:sym typeface="Wingdings" panose="05000000000000000000" pitchFamily="2" charset="2"/>
              </a:rPr>
              <a:t> </a:t>
            </a:r>
            <a:r>
              <a:rPr lang="en-US" altLang="zh-CN" sz="3200" b="1">
                <a:sym typeface="Symbol" panose="05050102010706020507" pitchFamily="18" charset="2"/>
              </a:rPr>
              <a:t>liftable MUST be true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130581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0EB403-2C4B-4B30-815B-7AD7022B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Entailment...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0E2C654-3ACA-46CF-90C7-FA6A675C4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3A8569B-27F4-4AAF-9BF0-DFCE7D8B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55ABD1-C85A-4AF0-AE9E-C21D48E8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740281D-D181-4836-93B1-3C76306F63EB}"/>
              </a:ext>
            </a:extLst>
          </p:cNvPr>
          <p:cNvSpPr txBox="1">
            <a:spLocks noChangeArrowheads="1"/>
          </p:cNvSpPr>
          <p:nvPr/>
        </p:nvSpPr>
        <p:spPr>
          <a:xfrm>
            <a:off x="865401" y="1221250"/>
            <a:ext cx="9144000" cy="5029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/>
              <a:t>Given that</a:t>
            </a:r>
          </a:p>
          <a:p>
            <a:pPr lvl="1"/>
            <a:r>
              <a:rPr lang="en-US" altLang="zh-CN" sz="3600">
                <a:sym typeface="Symbol" panose="05050102010706020507" pitchFamily="18" charset="2"/>
              </a:rPr>
              <a:t> is a logical consequence of </a:t>
            </a:r>
          </a:p>
          <a:p>
            <a:r>
              <a:rPr lang="en-US" altLang="zh-CN" sz="3600">
                <a:sym typeface="Symbol" panose="05050102010706020507" pitchFamily="18" charset="2"/>
              </a:rPr>
              <a:t>We know that</a:t>
            </a:r>
          </a:p>
          <a:p>
            <a:pPr lvl="1"/>
            <a:r>
              <a:rPr lang="en-US" altLang="zh-CN" sz="3600">
                <a:sym typeface="Symbol" panose="05050102010706020507" pitchFamily="18" charset="2"/>
              </a:rPr>
              <a:t> is true in </a:t>
            </a:r>
            <a:r>
              <a:rPr lang="en-US" altLang="zh-CN" sz="3600" i="1">
                <a:sym typeface="Symbol" panose="05050102010706020507" pitchFamily="18" charset="2"/>
              </a:rPr>
              <a:t>all</a:t>
            </a:r>
            <a:r>
              <a:rPr lang="en-US" altLang="zh-CN" sz="3600">
                <a:sym typeface="Symbol" panose="05050102010706020507" pitchFamily="18" charset="2"/>
              </a:rPr>
              <a:t> interpretations where   is</a:t>
            </a:r>
          </a:p>
          <a:p>
            <a:pPr lvl="1"/>
            <a:r>
              <a:rPr lang="en-US" altLang="zh-CN" sz="3600">
                <a:sym typeface="Symbol" panose="05050102010706020507" pitchFamily="18" charset="2"/>
              </a:rPr>
              <a:t>especially in the </a:t>
            </a:r>
            <a:r>
              <a:rPr lang="en-US" altLang="zh-CN" sz="3600" i="1">
                <a:sym typeface="Symbol" panose="05050102010706020507" pitchFamily="18" charset="2"/>
              </a:rPr>
              <a:t>intended</a:t>
            </a:r>
            <a:r>
              <a:rPr lang="en-US" altLang="zh-CN" sz="3600">
                <a:sym typeface="Symbol" panose="05050102010706020507" pitchFamily="18" charset="2"/>
              </a:rPr>
              <a:t> one! (the one we have in mind)</a:t>
            </a:r>
          </a:p>
          <a:p>
            <a:r>
              <a:rPr lang="en-US" altLang="zh-CN" sz="3600">
                <a:sym typeface="Symbol" panose="05050102010706020507" pitchFamily="18" charset="2"/>
              </a:rPr>
              <a:t>How to produce entailed wffs?</a:t>
            </a:r>
          </a:p>
          <a:p>
            <a:pPr lvl="1"/>
            <a:r>
              <a:rPr lang="en-US" altLang="zh-CN" sz="3600">
                <a:sym typeface="Symbol" panose="05050102010706020507" pitchFamily="18" charset="2"/>
              </a:rPr>
              <a:t>truth table approach is ineffective</a:t>
            </a:r>
          </a:p>
          <a:p>
            <a:pPr lvl="1"/>
            <a:r>
              <a:rPr lang="en-US" altLang="zh-CN" sz="3600">
                <a:sym typeface="Symbol" panose="05050102010706020507" pitchFamily="18" charset="2"/>
              </a:rPr>
              <a:t>via inference?</a:t>
            </a:r>
            <a:endParaRPr lang="en-US" altLang="zh-CN" sz="36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505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D0174-1D31-470D-A47C-F72A60E40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477000"/>
            <a:ext cx="7745100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You’d better pay attention to the following topics: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EA05E7-6DEF-4162-AAD3-E5ED3529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37E61C0-3AA0-46FF-80CF-3C514EE8C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20D6AE-6706-4FAD-B45C-6493107B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1EDD3D5-CC85-4B72-B821-1762B8DD611B}"/>
              </a:ext>
            </a:extLst>
          </p:cNvPr>
          <p:cNvSpPr txBox="1">
            <a:spLocks noChangeArrowheads="1"/>
          </p:cNvSpPr>
          <p:nvPr/>
        </p:nvSpPr>
        <p:spPr>
          <a:xfrm>
            <a:off x="1272000" y="1989000"/>
            <a:ext cx="86868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dirty="0"/>
              <a:t>Syntax of propositional calculus</a:t>
            </a:r>
          </a:p>
          <a:p>
            <a:r>
              <a:rPr lang="en-US" altLang="zh-CN" sz="4400" dirty="0"/>
              <a:t>Semantics of propositional calculus</a:t>
            </a:r>
          </a:p>
          <a:p>
            <a:r>
              <a:rPr lang="en-US" altLang="zh-CN" sz="4400" dirty="0">
                <a:sym typeface="Symbol" panose="05050102010706020507" pitchFamily="18" charset="2"/>
              </a:rPr>
              <a:t>The relationships between </a:t>
            </a:r>
          </a:p>
          <a:p>
            <a:pPr>
              <a:buFontTx/>
              <a:buNone/>
            </a:pPr>
            <a:r>
              <a:rPr lang="en-US" altLang="zh-CN" sz="4400" dirty="0">
                <a:sym typeface="Symbol" panose="05050102010706020507" pitchFamily="18" charset="2"/>
              </a:rPr>
              <a:t>     |-  and   |=</a:t>
            </a:r>
            <a:r>
              <a:rPr lang="en-US" altLang="zh-CN" sz="4400" dirty="0"/>
              <a:t> </a:t>
            </a:r>
            <a:r>
              <a:rPr lang="en-US" altLang="zh-CN" sz="4400" dirty="0">
                <a:sym typeface="Symbol" panose="05050102010706020507" pitchFamily="18" charset="2"/>
              </a:rPr>
              <a:t></a:t>
            </a: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50679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212AD-35B1-4BBF-AB7E-B86A461F3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8326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13.6  Soundness &amp; completeness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E4497FA-A67F-4CB4-8285-96D0227D9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95AA9A-C6B4-4CFD-81A5-3CA5B1387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A13E46-A516-4C17-8A1D-6A5FA4928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149D0BC-188D-4B4B-9306-48C690C9B3F1}"/>
              </a:ext>
            </a:extLst>
          </p:cNvPr>
          <p:cNvSpPr txBox="1">
            <a:spLocks noChangeArrowheads="1"/>
          </p:cNvSpPr>
          <p:nvPr/>
        </p:nvSpPr>
        <p:spPr>
          <a:xfrm>
            <a:off x="1560000" y="1269000"/>
            <a:ext cx="8763000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</a:rPr>
              <a:t>Connection between inference and entailment</a:t>
            </a:r>
          </a:p>
          <a:p>
            <a:pPr>
              <a:lnSpc>
                <a:spcPct val="80000"/>
              </a:lnSpc>
            </a:pP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Given set of inference rules R</a:t>
            </a:r>
            <a:endParaRPr lang="en-US" altLang="zh-CN" sz="3600" dirty="0">
              <a:solidFill>
                <a:schemeClr val="accent5">
                  <a:lumMod val="25000"/>
                </a:schemeClr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R is </a:t>
            </a:r>
            <a:r>
              <a:rPr lang="en-US" altLang="zh-CN" sz="3600" i="1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sound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</a:rPr>
              <a:t>: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 |-  implies  |=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</a:t>
            </a:r>
          </a:p>
          <a:p>
            <a:pPr lvl="1">
              <a:lnSpc>
                <a:spcPct val="80000"/>
              </a:lnSpc>
            </a:pP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R is </a:t>
            </a:r>
            <a:r>
              <a:rPr lang="en-US" altLang="zh-CN" sz="3600" i="1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complete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</a:rPr>
              <a:t>: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 |=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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implies  |- </a:t>
            </a:r>
          </a:p>
          <a:p>
            <a:pPr lvl="2">
              <a:lnSpc>
                <a:spcPct val="80000"/>
              </a:lnSpc>
            </a:pP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i.e. a proof exists</a:t>
            </a:r>
          </a:p>
          <a:p>
            <a:pPr lvl="2">
              <a:lnSpc>
                <a:spcPct val="80000"/>
              </a:lnSpc>
            </a:pP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the problem is how to find it</a:t>
            </a:r>
          </a:p>
          <a:p>
            <a:pPr>
              <a:lnSpc>
                <a:spcPct val="80000"/>
              </a:lnSpc>
            </a:pPr>
            <a:r>
              <a:rPr lang="en-US" altLang="zh-CN" sz="3600" b="1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IF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 R is both sound &amp; complete, </a:t>
            </a:r>
            <a:r>
              <a:rPr lang="en-US" altLang="zh-CN" sz="3600" b="1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THEN</a:t>
            </a:r>
            <a:r>
              <a:rPr lang="en-US" altLang="zh-CN" sz="3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 entailment can be solved via proof</a:t>
            </a:r>
          </a:p>
        </p:txBody>
      </p:sp>
    </p:spTree>
    <p:extLst>
      <p:ext uri="{BB962C8B-B14F-4D97-AF65-F5344CB8AC3E}">
        <p14:creationId xmlns:p14="http://schemas.microsoft.com/office/powerpoint/2010/main" val="333266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13AD41-A783-44F3-BD52-3652140B9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Soundness...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635E8F-5175-4577-8FFE-FB84F11C3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1E32CF5-151C-4094-8103-261A70B3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C15C73-2E89-462E-AF15-6E98F0E0A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D1F4BFB-E3D2-4F7A-88A3-375F6B1F3A4D}"/>
              </a:ext>
            </a:extLst>
          </p:cNvPr>
          <p:cNvSpPr txBox="1">
            <a:spLocks noChangeArrowheads="1"/>
          </p:cNvSpPr>
          <p:nvPr/>
        </p:nvSpPr>
        <p:spPr>
          <a:xfrm>
            <a:off x="1485900" y="1331475"/>
            <a:ext cx="8686800" cy="487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/>
              <a:t>Why important</a:t>
            </a:r>
          </a:p>
          <a:p>
            <a:pPr lvl="1"/>
            <a:r>
              <a:rPr lang="en-US" altLang="zh-CN" sz="4000">
                <a:latin typeface="Verdana" panose="020B0604030504040204" pitchFamily="34" charset="0"/>
              </a:rPr>
              <a:t>‘</a:t>
            </a:r>
            <a:r>
              <a:rPr lang="en-US" altLang="zh-CN" sz="4000"/>
              <a:t>proof methods</a:t>
            </a:r>
            <a:r>
              <a:rPr lang="en-US" altLang="zh-CN" sz="4000">
                <a:latin typeface="Verdana" panose="020B0604030504040204" pitchFamily="34" charset="0"/>
              </a:rPr>
              <a:t>’</a:t>
            </a:r>
            <a:r>
              <a:rPr lang="en-US" altLang="zh-CN" sz="4000"/>
              <a:t> are usually much more effective than </a:t>
            </a:r>
            <a:r>
              <a:rPr lang="en-US" altLang="zh-CN" sz="4000">
                <a:latin typeface="Verdana" panose="020B0604030504040204" pitchFamily="34" charset="0"/>
              </a:rPr>
              <a:t>‘</a:t>
            </a:r>
            <a:r>
              <a:rPr lang="en-US" altLang="zh-CN" sz="4000"/>
              <a:t>truth table methods</a:t>
            </a:r>
            <a:r>
              <a:rPr lang="en-US" altLang="zh-CN" sz="4000">
                <a:latin typeface="Verdana" panose="020B0604030504040204" pitchFamily="34" charset="0"/>
              </a:rPr>
              <a:t>’</a:t>
            </a:r>
            <a:endParaRPr lang="en-US" altLang="zh-CN" sz="4000"/>
          </a:p>
          <a:p>
            <a:r>
              <a:rPr lang="en-US" altLang="zh-CN" sz="4000"/>
              <a:t>Note: entailment problem is shown to be NP-complete (Cook -71)</a:t>
            </a:r>
          </a:p>
          <a:p>
            <a:pPr lvl="1"/>
            <a:r>
              <a:rPr lang="en-US" altLang="zh-CN" sz="4000"/>
              <a:t>but there are many special tractable cases</a:t>
            </a:r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218065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F1B7C9-1177-4DE1-9F70-A10857B01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8326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13.7 PSAT problem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EE1607-1D35-4C3A-A01F-F7307B776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4A3451-3108-487D-8A5F-D1178979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5C9D4C-469C-44FF-A292-A3FB11DB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C2DF989-3620-480B-8EC6-2C08D8B4A8CC}"/>
              </a:ext>
            </a:extLst>
          </p:cNvPr>
          <p:cNvSpPr txBox="1">
            <a:spLocks noChangeArrowheads="1"/>
          </p:cNvSpPr>
          <p:nvPr/>
        </p:nvSpPr>
        <p:spPr>
          <a:xfrm>
            <a:off x="1257300" y="1297450"/>
            <a:ext cx="8915400" cy="487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accent5">
                    <a:lumMod val="25000"/>
                  </a:schemeClr>
                </a:solidFill>
              </a:rPr>
              <a:t>Problem: find one model of </a:t>
            </a:r>
            <a:r>
              <a:rPr lang="en-US" altLang="zh-CN" b="1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</a:t>
            </a:r>
          </a:p>
          <a:p>
            <a:pPr lvl="1"/>
            <a:r>
              <a:rPr lang="en-US" altLang="zh-CN" sz="3200" dirty="0" err="1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wffs</a:t>
            </a:r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 in  are satisfiable in same interpretation</a:t>
            </a:r>
          </a:p>
          <a:p>
            <a:pPr lvl="1"/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  <a:sym typeface="Wingdings" panose="05000000000000000000" pitchFamily="2" charset="2"/>
              </a:rPr>
              <a:t> find a </a:t>
            </a:r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model of conjunction of members of </a:t>
            </a:r>
          </a:p>
          <a:p>
            <a:pPr lvl="1"/>
            <a:r>
              <a:rPr lang="en-US" altLang="zh-CN" sz="3200" b="1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PSAT = propositional satisfiability problem</a:t>
            </a:r>
          </a:p>
          <a:p>
            <a:pPr lvl="1"/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reduces to sat. prob. of CNF formulas</a:t>
            </a:r>
          </a:p>
          <a:p>
            <a:pPr lvl="1"/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systematic search: 2^n states</a:t>
            </a:r>
          </a:p>
        </p:txBody>
      </p:sp>
    </p:spTree>
    <p:extLst>
      <p:ext uri="{BB962C8B-B14F-4D97-AF65-F5344CB8AC3E}">
        <p14:creationId xmlns:p14="http://schemas.microsoft.com/office/powerpoint/2010/main" val="227730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55B43-ADE6-4505-A06C-F2CDF0771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PSAT...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0FFA95-3CD4-4C1F-800E-079ABE1C0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7238BF-FA37-4F3B-98D2-362112BB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8B52C1-4DF1-4D2B-8026-A791B507A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738C652-F767-4A2E-9E0A-740AD1BEF4DF}"/>
              </a:ext>
            </a:extLst>
          </p:cNvPr>
          <p:cNvSpPr txBox="1">
            <a:spLocks noChangeArrowheads="1"/>
          </p:cNvSpPr>
          <p:nvPr/>
        </p:nvSpPr>
        <p:spPr>
          <a:xfrm>
            <a:off x="1200000" y="1259350"/>
            <a:ext cx="8610600" cy="4953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/>
              <a:t>Subcases of PSAT</a:t>
            </a:r>
          </a:p>
          <a:p>
            <a:pPr lvl="1"/>
            <a:r>
              <a:rPr lang="en-US" altLang="zh-CN" sz="3200" b="1"/>
              <a:t>k-SAT: longest conjunct in CNF formula has exactly k literals</a:t>
            </a:r>
          </a:p>
          <a:p>
            <a:r>
              <a:rPr lang="en-US" altLang="zh-CN" b="1"/>
              <a:t>Known</a:t>
            </a:r>
          </a:p>
          <a:p>
            <a:pPr lvl="1"/>
            <a:r>
              <a:rPr lang="en-US" altLang="zh-CN" sz="3200" b="1"/>
              <a:t>2-sat: polynomial</a:t>
            </a:r>
          </a:p>
          <a:p>
            <a:pPr lvl="1"/>
            <a:r>
              <a:rPr lang="en-US" altLang="zh-CN" sz="3200" b="1"/>
              <a:t>3-sat: NP-complete</a:t>
            </a:r>
          </a:p>
          <a:p>
            <a:pPr lvl="2"/>
            <a:r>
              <a:rPr lang="en-US" altLang="zh-CN" sz="3200" b="1"/>
              <a:t>thus the general problem must be, too</a:t>
            </a:r>
          </a:p>
          <a:p>
            <a:pPr lvl="1"/>
            <a:r>
              <a:rPr lang="en-US" altLang="zh-CN" sz="3200" b="1" i="1"/>
              <a:t>polynomial expected time </a:t>
            </a:r>
            <a:r>
              <a:rPr lang="en-US" altLang="zh-CN" sz="3200" b="1"/>
              <a:t>algorithms</a:t>
            </a:r>
          </a:p>
          <a:p>
            <a:pPr lvl="2"/>
            <a:r>
              <a:rPr lang="en-US" altLang="zh-CN" sz="3200" b="1"/>
              <a:t>supposing some distribution on truth values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328557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7D0-30C0-4BF8-9719-57C77E94B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GSAT algorithm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8EDDB46-E168-4726-B1A7-57C3333CF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85836B-56A6-4630-82D7-3ABF0C7C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588B99-7441-419F-A6FA-239847181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FEE251C-2C90-4EC8-98E1-9A64F1C4D284}"/>
              </a:ext>
            </a:extLst>
          </p:cNvPr>
          <p:cNvSpPr txBox="1">
            <a:spLocks noChangeArrowheads="1"/>
          </p:cNvSpPr>
          <p:nvPr/>
        </p:nvSpPr>
        <p:spPr>
          <a:xfrm>
            <a:off x="1272000" y="1413000"/>
            <a:ext cx="10800000" cy="487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Repair algorithm for PSAT</a:t>
            </a:r>
          </a:p>
          <a:p>
            <a:pPr lvl="1"/>
            <a:r>
              <a:rPr lang="en-US" altLang="zh-CN" sz="3600" dirty="0"/>
              <a:t>guess some interpretation</a:t>
            </a:r>
            <a:r>
              <a:rPr lang="en-US" altLang="zh-CN" sz="4000" dirty="0"/>
              <a:t>= valuation of variables</a:t>
            </a:r>
          </a:p>
          <a:p>
            <a:pPr lvl="1"/>
            <a:r>
              <a:rPr lang="en-US" altLang="zh-CN" sz="3600" dirty="0"/>
              <a:t>count number of true clauses</a:t>
            </a:r>
          </a:p>
          <a:p>
            <a:pPr lvl="1"/>
            <a:r>
              <a:rPr lang="en-US" altLang="zh-CN" sz="3600" dirty="0"/>
              <a:t>for each atom A, count how many clauses </a:t>
            </a:r>
            <a:r>
              <a:rPr lang="en-US" altLang="zh-CN" sz="3600" i="1" dirty="0"/>
              <a:t>would </a:t>
            </a:r>
            <a:r>
              <a:rPr lang="en-US" altLang="zh-CN" sz="3600" dirty="0"/>
              <a:t>be true if the value of A were changed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04C22F-C09F-4079-AD31-603FFDF5BE78}"/>
              </a:ext>
            </a:extLst>
          </p:cNvPr>
          <p:cNvSpPr/>
          <p:nvPr/>
        </p:nvSpPr>
        <p:spPr>
          <a:xfrm>
            <a:off x="984139" y="4781695"/>
            <a:ext cx="110719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ct val="50000"/>
              </a:spcBef>
              <a:buSzPct val="84000"/>
              <a:buFont typeface="Wingdings" panose="05000000000000000000" pitchFamily="2" charset="2"/>
              <a:buChar char="l"/>
            </a:pPr>
            <a:r>
              <a:rPr lang="en-US" altLang="zh-CN" sz="4000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</a:rPr>
              <a:t>select the one with max, change &amp; continue</a:t>
            </a:r>
          </a:p>
          <a:p>
            <a:pPr lvl="1">
              <a:lnSpc>
                <a:spcPct val="90000"/>
              </a:lnSpc>
              <a:spcBef>
                <a:spcPct val="50000"/>
              </a:spcBef>
              <a:buSzPct val="70000"/>
              <a:buFont typeface="Wingdings" panose="05000000000000000000" pitchFamily="2" charset="2"/>
              <a:buChar char="l"/>
            </a:pPr>
            <a:r>
              <a:rPr lang="en-US" altLang="zh-CN" sz="4000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</a:rPr>
              <a:t>terminate after a fixed number of iterations</a:t>
            </a:r>
          </a:p>
        </p:txBody>
      </p:sp>
    </p:spTree>
    <p:extLst>
      <p:ext uri="{BB962C8B-B14F-4D97-AF65-F5344CB8AC3E}">
        <p14:creationId xmlns:p14="http://schemas.microsoft.com/office/powerpoint/2010/main" val="83525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EE1B9-4D73-4212-A3D8-C9B7AE56C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814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13.8  Other topics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05A967-9393-490A-BA58-1E2CDFCA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BB1F1A-D22C-4AB4-93EB-08E0FD8B6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253BB3-2DD6-439A-9093-C2B1D165F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C57F44C-DA87-48EA-848F-AF85D34D9EA4}"/>
              </a:ext>
            </a:extLst>
          </p:cNvPr>
          <p:cNvSpPr txBox="1">
            <a:spLocks noChangeArrowheads="1"/>
          </p:cNvSpPr>
          <p:nvPr/>
        </p:nvSpPr>
        <p:spPr>
          <a:xfrm>
            <a:off x="1704000" y="1668926"/>
            <a:ext cx="77724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Language &amp; Metalanguage</a:t>
            </a:r>
          </a:p>
          <a:p>
            <a:r>
              <a:rPr lang="en-US" altLang="zh-CN" sz="3600" dirty="0" err="1"/>
              <a:t>Metatheorems</a:t>
            </a:r>
            <a:endParaRPr lang="en-US" altLang="zh-CN" sz="3600" dirty="0"/>
          </a:p>
          <a:p>
            <a:pPr lvl="1"/>
            <a:r>
              <a:rPr lang="en-US" altLang="zh-CN" sz="3200" dirty="0"/>
              <a:t>theorems </a:t>
            </a:r>
            <a:r>
              <a:rPr lang="en-US" altLang="zh-CN" sz="3200" i="1" dirty="0"/>
              <a:t>about</a:t>
            </a:r>
            <a:r>
              <a:rPr lang="en-US" altLang="zh-CN" sz="3200" dirty="0"/>
              <a:t> prop. calculus</a:t>
            </a:r>
          </a:p>
          <a:p>
            <a:pPr lvl="1"/>
            <a:r>
              <a:rPr lang="en-US" altLang="zh-CN" sz="3200" dirty="0"/>
              <a:t>deduction</a:t>
            </a:r>
          </a:p>
          <a:p>
            <a:pPr lvl="1"/>
            <a:r>
              <a:rPr lang="en-US" altLang="zh-CN" sz="3200" dirty="0"/>
              <a:t>reduction ad absurdum</a:t>
            </a:r>
          </a:p>
          <a:p>
            <a:r>
              <a:rPr lang="en-US" altLang="zh-CN" sz="3600" dirty="0"/>
              <a:t>Associative &amp; distributive laws</a:t>
            </a:r>
          </a:p>
        </p:txBody>
      </p:sp>
    </p:spTree>
    <p:extLst>
      <p:ext uri="{BB962C8B-B14F-4D97-AF65-F5344CB8AC3E}">
        <p14:creationId xmlns:p14="http://schemas.microsoft.com/office/powerpoint/2010/main" val="396334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E8DCC-8B47-4313-9F42-3145DCF6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00" y="549000"/>
            <a:ext cx="8542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13.1 Using constraints on feature values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23F1574-11F6-442A-B67A-9DAF9BB20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38F113-B442-4DDC-8B0B-2D6233C0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CA6D05-3FAD-4035-9035-C70804D3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0A8B228-243E-4A35-8552-4CA107E2E20D}"/>
              </a:ext>
            </a:extLst>
          </p:cNvPr>
          <p:cNvSpPr txBox="1">
            <a:spLocks noChangeArrowheads="1"/>
          </p:cNvSpPr>
          <p:nvPr/>
        </p:nvSpPr>
        <p:spPr>
          <a:xfrm>
            <a:off x="768000" y="1485000"/>
            <a:ext cx="110880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Two ways of modeling the world</a:t>
            </a:r>
          </a:p>
          <a:p>
            <a:pPr lvl="1"/>
            <a:r>
              <a:rPr lang="en-US" altLang="zh-CN" sz="3600" dirty="0"/>
              <a:t>features (binary): </a:t>
            </a:r>
            <a:r>
              <a:rPr lang="en-US" altLang="zh-CN" sz="3600" i="1" dirty="0"/>
              <a:t>descriptions</a:t>
            </a:r>
            <a:r>
              <a:rPr lang="en-US" altLang="zh-CN" sz="3600" dirty="0"/>
              <a:t> for what is and what is not</a:t>
            </a:r>
          </a:p>
          <a:p>
            <a:pPr lvl="1"/>
            <a:r>
              <a:rPr lang="en-US" altLang="zh-CN" sz="3600" dirty="0"/>
              <a:t>iconic models: </a:t>
            </a:r>
            <a:r>
              <a:rPr lang="en-US" altLang="zh-CN" sz="3600" i="1" dirty="0"/>
              <a:t>simulations</a:t>
            </a:r>
            <a:r>
              <a:rPr lang="en-US" altLang="zh-CN" sz="3600" dirty="0"/>
              <a:t> of some aspects of the world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98C3A51-B7AE-4878-BC6D-D96A682358D6}"/>
              </a:ext>
            </a:extLst>
          </p:cNvPr>
          <p:cNvSpPr txBox="1">
            <a:spLocks noChangeArrowheads="1"/>
          </p:cNvSpPr>
          <p:nvPr/>
        </p:nvSpPr>
        <p:spPr>
          <a:xfrm>
            <a:off x="810198" y="4221000"/>
            <a:ext cx="10734101" cy="5105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Advantages of iconic representations</a:t>
            </a:r>
          </a:p>
          <a:p>
            <a:pPr lvl="1"/>
            <a:r>
              <a:rPr lang="en-US" altLang="zh-CN" sz="3600" dirty="0"/>
              <a:t>direct association with the problem</a:t>
            </a:r>
          </a:p>
          <a:p>
            <a:pPr lvl="1"/>
            <a:r>
              <a:rPr lang="en-US" altLang="zh-CN" sz="3600" dirty="0"/>
              <a:t>often more efficient (e.g. in planning)</a:t>
            </a:r>
          </a:p>
        </p:txBody>
      </p:sp>
    </p:spTree>
    <p:extLst>
      <p:ext uri="{BB962C8B-B14F-4D97-AF65-F5344CB8AC3E}">
        <p14:creationId xmlns:p14="http://schemas.microsoft.com/office/powerpoint/2010/main" val="251223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  <p:bldP spid="7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332B6-F206-4DC9-8BC0-523E8C089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030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Advantages of features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73CA8D-3C56-40A5-A781-CABFDA35F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6D154C-8E72-494E-A8FA-ABA9E2D44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442FFC-B985-45FB-9BD1-95AF0F456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1E9C3C1-9CD9-4036-AADE-A70EE831ED94}"/>
              </a:ext>
            </a:extLst>
          </p:cNvPr>
          <p:cNvSpPr txBox="1">
            <a:spLocks noChangeArrowheads="1"/>
          </p:cNvSpPr>
          <p:nvPr/>
        </p:nvSpPr>
        <p:spPr>
          <a:xfrm>
            <a:off x="768000" y="1341000"/>
            <a:ext cx="10656000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Easy to communicate between agents</a:t>
            </a:r>
          </a:p>
          <a:p>
            <a:r>
              <a:rPr lang="en-US" altLang="zh-CN" sz="3200" dirty="0"/>
              <a:t>Computation often lighter (0/1)</a:t>
            </a:r>
          </a:p>
          <a:p>
            <a:r>
              <a:rPr lang="en-US" altLang="zh-CN" sz="3200" i="1" dirty="0"/>
              <a:t>Inference</a:t>
            </a:r>
            <a:r>
              <a:rPr lang="en-US" altLang="zh-CN" sz="3200" dirty="0"/>
              <a:t> from other features</a:t>
            </a:r>
          </a:p>
          <a:p>
            <a:pPr lvl="1"/>
            <a:r>
              <a:rPr lang="en-US" altLang="zh-CN" sz="3200" dirty="0"/>
              <a:t>features that can not be sensed directly!</a:t>
            </a:r>
          </a:p>
          <a:p>
            <a:pPr lvl="1"/>
            <a:r>
              <a:rPr lang="en-US" altLang="zh-CN" sz="3200" dirty="0"/>
              <a:t>use constraints imposed on the world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6AFE118-940A-483B-88E5-9946EC7A07E6}"/>
              </a:ext>
            </a:extLst>
          </p:cNvPr>
          <p:cNvSpPr txBox="1">
            <a:spLocks noChangeArrowheads="1"/>
          </p:cNvSpPr>
          <p:nvPr/>
        </p:nvSpPr>
        <p:spPr>
          <a:xfrm>
            <a:off x="666550" y="3933000"/>
            <a:ext cx="11882750" cy="5257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Some information is hard to represent </a:t>
            </a:r>
            <a:r>
              <a:rPr lang="en-US" altLang="zh-CN" sz="3200" dirty="0" err="1"/>
              <a:t>iconically</a:t>
            </a:r>
            <a:endParaRPr lang="en-US" altLang="zh-CN" sz="3200" dirty="0"/>
          </a:p>
          <a:p>
            <a:pPr lvl="1"/>
            <a:r>
              <a:rPr lang="en-US" altLang="zh-CN" sz="3200" dirty="0"/>
              <a:t>general laws (all x have property p)</a:t>
            </a:r>
          </a:p>
          <a:p>
            <a:pPr lvl="1"/>
            <a:r>
              <a:rPr lang="en-US" altLang="zh-CN" sz="3200" dirty="0"/>
              <a:t>negative information (x does not have property p)</a:t>
            </a:r>
          </a:p>
          <a:p>
            <a:pPr lvl="1"/>
            <a:r>
              <a:rPr lang="en-US" altLang="zh-CN" sz="3200" dirty="0"/>
              <a:t>uncertain information (x has either property p or property q)</a:t>
            </a:r>
          </a:p>
        </p:txBody>
      </p:sp>
    </p:spTree>
    <p:extLst>
      <p:ext uri="{BB962C8B-B14F-4D97-AF65-F5344CB8AC3E}">
        <p14:creationId xmlns:p14="http://schemas.microsoft.com/office/powerpoint/2010/main" val="304260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  <p:bldP spid="7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C9C816-06CC-4E22-B3FD-F64E79F86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174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Inference &amp; reasoning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A8BB16-BC03-4C7D-9465-73E9F47EB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DFE714-8802-4573-BF3B-A80B572A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67C404-1A3F-4650-A0F0-18D811ED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D17DF41-C85C-4678-89BC-E8D47BCFDE23}"/>
              </a:ext>
            </a:extLst>
          </p:cNvPr>
          <p:cNvSpPr txBox="1">
            <a:spLocks noChangeArrowheads="1"/>
          </p:cNvSpPr>
          <p:nvPr/>
        </p:nvSpPr>
        <p:spPr>
          <a:xfrm>
            <a:off x="899140" y="1125000"/>
            <a:ext cx="10884859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3600" dirty="0"/>
              <a:t>This </a:t>
            </a:r>
            <a:r>
              <a:rPr lang="en-US" altLang="zh-CN" sz="3600" dirty="0">
                <a:latin typeface="Verdana" panose="020B0604030504040204" pitchFamily="34" charset="0"/>
              </a:rPr>
              <a:t>‘</a:t>
            </a:r>
            <a:r>
              <a:rPr lang="en-US" altLang="zh-CN" sz="3600" dirty="0"/>
              <a:t>hard</a:t>
            </a:r>
            <a:r>
              <a:rPr lang="en-US" altLang="zh-CN" sz="3600" dirty="0">
                <a:latin typeface="Verdana" panose="020B0604030504040204" pitchFamily="34" charset="0"/>
              </a:rPr>
              <a:t>’</a:t>
            </a:r>
            <a:r>
              <a:rPr lang="en-US" altLang="zh-CN" sz="3600" dirty="0"/>
              <a:t> knowledge can (sometimes) be formulated as</a:t>
            </a:r>
          </a:p>
          <a:p>
            <a:pPr lvl="1">
              <a:lnSpc>
                <a:spcPct val="80000"/>
              </a:lnSpc>
            </a:pPr>
            <a:r>
              <a:rPr lang="en-US" altLang="zh-CN" sz="3600" i="1" dirty="0"/>
              <a:t>constraints</a:t>
            </a:r>
            <a:r>
              <a:rPr lang="en-US" altLang="zh-CN" sz="3600" dirty="0"/>
              <a:t> on feature values</a:t>
            </a:r>
          </a:p>
          <a:p>
            <a:pPr lvl="1">
              <a:lnSpc>
                <a:spcPct val="80000"/>
              </a:lnSpc>
            </a:pPr>
            <a:r>
              <a:rPr lang="en-US" altLang="zh-CN" sz="3600" dirty="0"/>
              <a:t>constraints = knowledge about environment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AE373FD-5C54-4899-A912-2E4583D1F549}"/>
              </a:ext>
            </a:extLst>
          </p:cNvPr>
          <p:cNvSpPr txBox="1">
            <a:spLocks noChangeArrowheads="1"/>
          </p:cNvSpPr>
          <p:nvPr/>
        </p:nvSpPr>
        <p:spPr>
          <a:xfrm>
            <a:off x="899140" y="3182400"/>
            <a:ext cx="11088000" cy="5029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3200" dirty="0"/>
              <a:t>Then new information is obtained by</a:t>
            </a:r>
          </a:p>
          <a:p>
            <a:pPr lvl="1">
              <a:lnSpc>
                <a:spcPct val="80000"/>
              </a:lnSpc>
            </a:pPr>
            <a:r>
              <a:rPr lang="en-US" altLang="zh-CN" sz="3200" i="1" dirty="0"/>
              <a:t>reasoning</a:t>
            </a:r>
            <a:r>
              <a:rPr lang="en-US" altLang="zh-CN" sz="3200" dirty="0"/>
              <a:t> from the </a:t>
            </a:r>
            <a:r>
              <a:rPr lang="en-US" altLang="zh-CN" sz="3200" i="1" dirty="0"/>
              <a:t>current</a:t>
            </a:r>
            <a:r>
              <a:rPr lang="en-US" altLang="zh-CN" sz="3200" dirty="0"/>
              <a:t> state instead of </a:t>
            </a:r>
          </a:p>
          <a:p>
            <a:pPr lvl="1">
              <a:lnSpc>
                <a:spcPct val="80000"/>
              </a:lnSpc>
            </a:pPr>
            <a:r>
              <a:rPr lang="en-US" altLang="zh-CN" sz="3200" i="1" dirty="0"/>
              <a:t>projecting</a:t>
            </a:r>
            <a:r>
              <a:rPr lang="en-US" altLang="zh-CN" sz="3200" dirty="0"/>
              <a:t> it from </a:t>
            </a:r>
            <a:r>
              <a:rPr lang="en-US" altLang="zh-CN" sz="3200" i="1" dirty="0"/>
              <a:t>future</a:t>
            </a:r>
            <a:r>
              <a:rPr lang="en-US" altLang="zh-CN" sz="3200" dirty="0"/>
              <a:t> states (search &amp; plan)</a:t>
            </a:r>
          </a:p>
          <a:p>
            <a:pPr>
              <a:lnSpc>
                <a:spcPct val="80000"/>
              </a:lnSpc>
            </a:pPr>
            <a:r>
              <a:rPr lang="en-US" altLang="zh-CN" sz="3200" dirty="0"/>
              <a:t>Expert system: typical application of reasoning</a:t>
            </a:r>
          </a:p>
          <a:p>
            <a:pPr lvl="1">
              <a:lnSpc>
                <a:spcPct val="80000"/>
              </a:lnSpc>
            </a:pPr>
            <a:r>
              <a:rPr lang="en-US" altLang="zh-CN" sz="3200" dirty="0"/>
              <a:t>set of features models a physical system</a:t>
            </a:r>
          </a:p>
          <a:p>
            <a:pPr lvl="1">
              <a:lnSpc>
                <a:spcPct val="80000"/>
              </a:lnSpc>
            </a:pPr>
            <a:r>
              <a:rPr lang="en-US" altLang="zh-CN" sz="3200" dirty="0"/>
              <a:t>constraints encode the physical laws on system</a:t>
            </a:r>
          </a:p>
          <a:p>
            <a:pPr lvl="1">
              <a:lnSpc>
                <a:spcPct val="80000"/>
              </a:lnSpc>
            </a:pPr>
            <a:r>
              <a:rPr lang="en-US" altLang="zh-CN" sz="3200" dirty="0"/>
              <a:t>reasoning between </a:t>
            </a:r>
            <a:r>
              <a:rPr lang="en-US" altLang="zh-CN" sz="3200" dirty="0">
                <a:latin typeface="Verdana" panose="020B0604030504040204" pitchFamily="34" charset="0"/>
              </a:rPr>
              <a:t>’</a:t>
            </a:r>
            <a:r>
              <a:rPr lang="en-US" altLang="zh-CN" sz="3200" dirty="0"/>
              <a:t>symptoms</a:t>
            </a:r>
            <a:r>
              <a:rPr lang="en-US" altLang="zh-CN" sz="3200" dirty="0">
                <a:latin typeface="Verdana" panose="020B0604030504040204" pitchFamily="34" charset="0"/>
              </a:rPr>
              <a:t>’</a:t>
            </a:r>
            <a:r>
              <a:rPr lang="en-US" altLang="zh-CN" sz="3200" dirty="0"/>
              <a:t> and </a:t>
            </a:r>
            <a:r>
              <a:rPr lang="en-US" altLang="zh-CN" sz="3200" dirty="0">
                <a:latin typeface="Verdana" panose="020B0604030504040204" pitchFamily="34" charset="0"/>
              </a:rPr>
              <a:t>’</a:t>
            </a:r>
            <a:r>
              <a:rPr lang="en-US" altLang="zh-CN" sz="3200" dirty="0"/>
              <a:t>causes</a:t>
            </a:r>
            <a:r>
              <a:rPr lang="en-US" altLang="zh-CN" sz="3200" dirty="0">
                <a:latin typeface="Verdana" panose="020B0604030504040204" pitchFamily="34" charset="0"/>
              </a:rPr>
              <a:t>’</a:t>
            </a:r>
            <a:r>
              <a:rPr lang="en-US" altLang="zh-CN" sz="3200" dirty="0"/>
              <a:t> = </a:t>
            </a:r>
            <a:r>
              <a:rPr lang="en-US" altLang="zh-CN" sz="3200" i="1" dirty="0"/>
              <a:t>diagnosis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35023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  <p:bldP spid="7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95820-9903-4975-9807-E29E6A17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8F26ECC-8950-464D-B427-7141BE6A1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B98AEF2-9D03-482B-BA5C-24AD27F99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89A603-0567-4A2C-BB8C-E0C01758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2D091B3-2168-4863-A27E-41CA9A3543CC}"/>
              </a:ext>
            </a:extLst>
          </p:cNvPr>
          <p:cNvSpPr txBox="1">
            <a:spLocks noChangeArrowheads="1"/>
          </p:cNvSpPr>
          <p:nvPr/>
        </p:nvSpPr>
        <p:spPr>
          <a:xfrm>
            <a:off x="1085400" y="1371600"/>
            <a:ext cx="8610600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/>
              <a:t>Robot can lift a block if</a:t>
            </a:r>
          </a:p>
          <a:p>
            <a:pPr lvl="1"/>
            <a:r>
              <a:rPr lang="en-US" altLang="zh-CN" sz="3600"/>
              <a:t>block is liftable and</a:t>
            </a:r>
          </a:p>
          <a:p>
            <a:pPr lvl="1"/>
            <a:r>
              <a:rPr lang="en-US" altLang="zh-CN" sz="3600"/>
              <a:t>battery power source is adequate</a:t>
            </a:r>
          </a:p>
          <a:p>
            <a:r>
              <a:rPr lang="en-US" altLang="zh-CN" sz="3600"/>
              <a:t>Conditions are based on binary features</a:t>
            </a:r>
          </a:p>
          <a:p>
            <a:pPr lvl="1"/>
            <a:r>
              <a:rPr lang="en-US" altLang="zh-CN" sz="3600"/>
              <a:t>x1 (bat_ok)</a:t>
            </a:r>
          </a:p>
          <a:p>
            <a:pPr lvl="1"/>
            <a:r>
              <a:rPr lang="en-US" altLang="zh-CN" sz="3600"/>
              <a:t>x2 (liftable)</a:t>
            </a:r>
          </a:p>
          <a:p>
            <a:pPr lvl="1"/>
            <a:r>
              <a:rPr lang="en-US" altLang="zh-CN" sz="3600"/>
              <a:t>x3 (moves)</a:t>
            </a:r>
            <a:endParaRPr lang="en-US" altLang="zh-CN" sz="3600" dirty="0"/>
          </a:p>
        </p:txBody>
      </p:sp>
      <p:pic>
        <p:nvPicPr>
          <p:cNvPr id="7" name="Picture 4" descr="robot">
            <a:extLst>
              <a:ext uri="{FF2B5EF4-FFF2-40B4-BE49-F238E27FC236}">
                <a16:creationId xmlns:a16="http://schemas.microsoft.com/office/drawing/2014/main" id="{4C3489D7-83E0-46BC-9821-18CA02786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800" y="4038600"/>
            <a:ext cx="2971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id="{2DEB481B-D04F-47BE-96FE-4FF26AF8D4E3}"/>
              </a:ext>
            </a:extLst>
          </p:cNvPr>
          <p:cNvGrpSpPr>
            <a:grpSpLocks/>
          </p:cNvGrpSpPr>
          <p:nvPr/>
        </p:nvGrpSpPr>
        <p:grpSpPr bwMode="auto">
          <a:xfrm>
            <a:off x="7638600" y="152400"/>
            <a:ext cx="1828800" cy="1828800"/>
            <a:chOff x="720" y="864"/>
            <a:chExt cx="2064" cy="1776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12872603-A9EE-4E5A-882B-BBD166E6A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864"/>
              <a:ext cx="2064" cy="1776"/>
            </a:xfrm>
            <a:prstGeom prst="rect">
              <a:avLst/>
            </a:prstGeom>
            <a:solidFill>
              <a:schemeClr val="tx1"/>
            </a:solidFill>
            <a:ln w="3810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grpSp>
          <p:nvGrpSpPr>
            <p:cNvPr id="10" name="Group 7">
              <a:extLst>
                <a:ext uri="{FF2B5EF4-FFF2-40B4-BE49-F238E27FC236}">
                  <a16:creationId xmlns:a16="http://schemas.microsoft.com/office/drawing/2014/main" id="{5128224F-0AF3-48B3-9CCB-1422606B3F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1968"/>
              <a:ext cx="1680" cy="384"/>
              <a:chOff x="816" y="1968"/>
              <a:chExt cx="1680" cy="384"/>
            </a:xfrm>
          </p:grpSpPr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202D39BC-4204-42F2-8784-F732C88425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968"/>
                <a:ext cx="384" cy="384"/>
              </a:xfrm>
              <a:prstGeom prst="rect">
                <a:avLst/>
              </a:prstGeom>
              <a:solidFill>
                <a:srgbClr val="FFFF00"/>
              </a:solidFill>
              <a:ln w="12700" cap="sq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4000" b="1">
                    <a:solidFill>
                      <a:schemeClr val="bg2"/>
                    </a:solidFill>
                    <a:latin typeface="Arial" panose="020B0604020202020204" pitchFamily="34" charset="0"/>
                    <a:ea typeface="华文彩云" panose="02010800040101010101" pitchFamily="2" charset="-122"/>
                  </a:rPr>
                  <a:t>A</a:t>
                </a:r>
              </a:p>
            </p:txBody>
          </p:sp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8AFBB949-6529-4FE3-A56A-B01F6C29F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968"/>
                <a:ext cx="384" cy="384"/>
              </a:xfrm>
              <a:prstGeom prst="rect">
                <a:avLst/>
              </a:prstGeom>
              <a:solidFill>
                <a:srgbClr val="3333FF"/>
              </a:solidFill>
              <a:ln w="12700" cap="sq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4000" b="1">
                    <a:solidFill>
                      <a:schemeClr val="bg2"/>
                    </a:solidFill>
                    <a:latin typeface="Arial" panose="020B0604020202020204" pitchFamily="34" charset="0"/>
                    <a:ea typeface="华文彩云" panose="02010800040101010101" pitchFamily="2" charset="-122"/>
                  </a:rPr>
                  <a:t>B</a:t>
                </a:r>
              </a:p>
            </p:txBody>
          </p:sp>
          <p:sp>
            <p:nvSpPr>
              <p:cNvPr id="13" name="Rectangle 10">
                <a:extLst>
                  <a:ext uri="{FF2B5EF4-FFF2-40B4-BE49-F238E27FC236}">
                    <a16:creationId xmlns:a16="http://schemas.microsoft.com/office/drawing/2014/main" id="{7D2719A6-6913-4ED8-B3EF-7C39ABB59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1968"/>
                <a:ext cx="384" cy="384"/>
              </a:xfrm>
              <a:prstGeom prst="rect">
                <a:avLst/>
              </a:prstGeom>
              <a:solidFill>
                <a:srgbClr val="FF3300"/>
              </a:solidFill>
              <a:ln w="12700" cap="sq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4000" b="1">
                    <a:solidFill>
                      <a:schemeClr val="bg2"/>
                    </a:solidFill>
                    <a:latin typeface="Arial" panose="020B0604020202020204" pitchFamily="34" charset="0"/>
                    <a:ea typeface="华文彩云" panose="02010800040101010101" pitchFamily="2" charset="-122"/>
                  </a:rPr>
                  <a:t>C</a:t>
                </a:r>
              </a:p>
            </p:txBody>
          </p:sp>
          <p:sp>
            <p:nvSpPr>
              <p:cNvPr id="14" name="Line 11">
                <a:extLst>
                  <a:ext uri="{FF2B5EF4-FFF2-40B4-BE49-F238E27FC236}">
                    <a16:creationId xmlns:a16="http://schemas.microsoft.com/office/drawing/2014/main" id="{D759E874-63A6-4370-9976-6A192A7D0D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2352"/>
                <a:ext cx="1680" cy="0"/>
              </a:xfrm>
              <a:prstGeom prst="line">
                <a:avLst/>
              </a:prstGeom>
              <a:noFill/>
              <a:ln w="28575" cap="sq">
                <a:solidFill>
                  <a:srgbClr val="3333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012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D6225-4F07-429E-A87B-412BA9FA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Example...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99AF4B-2429-45D8-9DF0-4942D7356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6B2D21-7C14-41B8-A59D-A9082E418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5FD1E3-D82F-4716-8A81-68C5D1D4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C02864C-1BEA-4266-9E2B-E8706D022B55}"/>
              </a:ext>
            </a:extLst>
          </p:cNvPr>
          <p:cNvSpPr txBox="1">
            <a:spLocks noChangeArrowheads="1"/>
          </p:cNvSpPr>
          <p:nvPr/>
        </p:nvSpPr>
        <p:spPr>
          <a:xfrm>
            <a:off x="1036716" y="1413000"/>
            <a:ext cx="10315284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Assume</a:t>
            </a:r>
          </a:p>
          <a:p>
            <a:pPr lvl="1"/>
            <a:r>
              <a:rPr lang="en-US" altLang="zh-CN" sz="3200" dirty="0" err="1"/>
              <a:t>bat_ok</a:t>
            </a:r>
            <a:r>
              <a:rPr lang="en-US" altLang="zh-CN" sz="3200" dirty="0"/>
              <a:t> &amp; moves can be sensed, liftable not</a:t>
            </a:r>
          </a:p>
          <a:p>
            <a:pPr lvl="1"/>
            <a:r>
              <a:rPr lang="en-US" altLang="zh-CN" sz="3200" dirty="0"/>
              <a:t>how to find out liftable?</a:t>
            </a:r>
          </a:p>
          <a:p>
            <a:pPr lvl="1"/>
            <a:r>
              <a:rPr lang="en-US" altLang="zh-CN" sz="3200" dirty="0"/>
              <a:t>we know</a:t>
            </a:r>
          </a:p>
          <a:p>
            <a:pPr lvl="2"/>
            <a:r>
              <a:rPr lang="en-US" altLang="zh-CN" sz="2800" dirty="0"/>
              <a:t>if x1 = x2 = 1 then x3 = 1</a:t>
            </a:r>
          </a:p>
          <a:p>
            <a:pPr lvl="1"/>
            <a:r>
              <a:rPr lang="en-US" altLang="zh-CN" sz="3200" dirty="0"/>
              <a:t>reasoning:</a:t>
            </a:r>
          </a:p>
          <a:p>
            <a:pPr lvl="2"/>
            <a:r>
              <a:rPr lang="en-US" altLang="zh-CN" sz="2800" dirty="0"/>
              <a:t>if x3 = 0 either x1 = 0 or x2 = 0</a:t>
            </a:r>
          </a:p>
          <a:p>
            <a:pPr lvl="2"/>
            <a:r>
              <a:rPr lang="en-US" altLang="zh-CN" sz="2800" dirty="0"/>
              <a:t>if x1 = 1 then x2 must be 0 (and vice versa)</a:t>
            </a:r>
          </a:p>
          <a:p>
            <a:pPr lvl="1"/>
            <a:r>
              <a:rPr lang="en-US" altLang="zh-CN" sz="3200" dirty="0"/>
              <a:t>we can do it </a:t>
            </a:r>
            <a:r>
              <a:rPr lang="en-US" altLang="zh-CN" sz="3200" dirty="0">
                <a:sym typeface="Wingdings" panose="05000000000000000000" pitchFamily="2" charset="2"/>
              </a:rPr>
              <a:t> robot can do it?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41196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宽&quot;,&quot;HeaderHeight&quot;:15.0,&quot;FooterHeight&quot;:9.0,&quot;SideMargin&quot;:5.5,&quot;TopMargin&quot;:0.0,&quot;BottomMargin&quot;:0.0,&quot;IntervalMargin&quot;:2.5,&quot;SettingType&quot;:&quot;System&quot;}"/>
</p:tagLst>
</file>

<file path=ppt/theme/theme1.xml><?xml version="1.0" encoding="utf-8"?>
<a:theme xmlns:a="http://schemas.openxmlformats.org/drawingml/2006/main" name="Office 主题">
  <a:themeElements>
    <a:clrScheme name="自定义 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02C07"/>
      </a:accent1>
      <a:accent2>
        <a:srgbClr val="B8243D"/>
      </a:accent2>
      <a:accent3>
        <a:srgbClr val="F8E9D6"/>
      </a:accent3>
      <a:accent4>
        <a:srgbClr val="797979"/>
      </a:accent4>
      <a:accent5>
        <a:srgbClr val="A5A5A5"/>
      </a:accent5>
      <a:accent6>
        <a:srgbClr val="C9C9C9"/>
      </a:accent6>
      <a:hlink>
        <a:srgbClr val="933319"/>
      </a:hlink>
      <a:folHlink>
        <a:srgbClr val="BFBFBF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4930</TotalTime>
  <Words>2210</Words>
  <Application>Microsoft Office PowerPoint</Application>
  <PresentationFormat>宽屏</PresentationFormat>
  <Paragraphs>477</Paragraphs>
  <Slides>45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45</vt:i4>
      </vt:variant>
    </vt:vector>
  </HeadingPairs>
  <TitlesOfParts>
    <vt:vector size="58" baseType="lpstr">
      <vt:lpstr>Gulim</vt:lpstr>
      <vt:lpstr>思源黑体 CN Heavy</vt:lpstr>
      <vt:lpstr>思源宋体 CN</vt:lpstr>
      <vt:lpstr>宋体</vt:lpstr>
      <vt:lpstr>Arial</vt:lpstr>
      <vt:lpstr>Arial Black</vt:lpstr>
      <vt:lpstr>Calibri</vt:lpstr>
      <vt:lpstr>Times New Roman</vt:lpstr>
      <vt:lpstr>Verdana</vt:lpstr>
      <vt:lpstr>Wingdings</vt:lpstr>
      <vt:lpstr>Office 主题</vt:lpstr>
      <vt:lpstr>1_OfficePLUS</vt:lpstr>
      <vt:lpstr>2_OfficePLUS</vt:lpstr>
      <vt:lpstr>Part III  Knowledge Representation and Reasoning</vt:lpstr>
      <vt:lpstr>PowerPoint 演示文稿</vt:lpstr>
      <vt:lpstr>13 Propositional calculus 命题演算（命题逻辑） </vt:lpstr>
      <vt:lpstr>You’d better pay attention to the following topics:</vt:lpstr>
      <vt:lpstr>13.1 Using constraints on feature values</vt:lpstr>
      <vt:lpstr>Advantages of features</vt:lpstr>
      <vt:lpstr>Inference &amp; reasoning</vt:lpstr>
      <vt:lpstr>Example</vt:lpstr>
      <vt:lpstr>Example...</vt:lpstr>
      <vt:lpstr>What we need?</vt:lpstr>
      <vt:lpstr>What makes a ’logic’?</vt:lpstr>
      <vt:lpstr>13.2 Language of propositional calculus</vt:lpstr>
      <vt:lpstr>PowerPoint 演示文稿</vt:lpstr>
      <vt:lpstr>Well-founded formulas</vt:lpstr>
      <vt:lpstr>For exmaple</vt:lpstr>
      <vt:lpstr>13.3 Rules of Inference</vt:lpstr>
      <vt:lpstr>13.4  Definition of Proof</vt:lpstr>
      <vt:lpstr>Proof trees</vt:lpstr>
      <vt:lpstr>each node is either: </vt:lpstr>
      <vt:lpstr>A Sample Proof Tree </vt:lpstr>
      <vt:lpstr>13.5 Semantics</vt:lpstr>
      <vt:lpstr>13.5.1 Interpretations</vt:lpstr>
      <vt:lpstr>PowerPoint 演示文稿</vt:lpstr>
      <vt:lpstr>Interpretations...</vt:lpstr>
      <vt:lpstr>PowerPoint 演示文稿</vt:lpstr>
      <vt:lpstr>13.5.2 Truth tables</vt:lpstr>
      <vt:lpstr>PowerPoint 演示文稿</vt:lpstr>
      <vt:lpstr>PowerPoint 演示文稿</vt:lpstr>
      <vt:lpstr>PowerPoint 演示文稿</vt:lpstr>
      <vt:lpstr>Exercise: </vt:lpstr>
      <vt:lpstr>Truth tables...</vt:lpstr>
      <vt:lpstr>PowerPoint 演示文稿</vt:lpstr>
      <vt:lpstr>13.5.3 Satisfiability, models</vt:lpstr>
      <vt:lpstr>PowerPoint 演示文稿</vt:lpstr>
      <vt:lpstr>13.5.4  Validity</vt:lpstr>
      <vt:lpstr>13.5.5 Equivalence</vt:lpstr>
      <vt:lpstr>13.5.6 Entailment</vt:lpstr>
      <vt:lpstr>Entailment...</vt:lpstr>
      <vt:lpstr>Entailment...</vt:lpstr>
      <vt:lpstr>13.6  Soundness &amp; completeness</vt:lpstr>
      <vt:lpstr>Soundness...</vt:lpstr>
      <vt:lpstr>13.7 PSAT problem</vt:lpstr>
      <vt:lpstr>PSAT...</vt:lpstr>
      <vt:lpstr>GSAT algorithm</vt:lpstr>
      <vt:lpstr>13.8  Other topics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Administrator</cp:lastModifiedBy>
  <cp:revision>377</cp:revision>
  <dcterms:created xsi:type="dcterms:W3CDTF">2020-04-14T04:48:00Z</dcterms:created>
  <dcterms:modified xsi:type="dcterms:W3CDTF">2020-06-24T12:38:56Z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